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7" r:id="rId2"/>
    <p:sldId id="267" r:id="rId3"/>
    <p:sldId id="263" r:id="rId4"/>
    <p:sldId id="266" r:id="rId5"/>
    <p:sldId id="262" r:id="rId6"/>
    <p:sldId id="258" r:id="rId7"/>
    <p:sldId id="259" r:id="rId8"/>
    <p:sldId id="264" r:id="rId9"/>
    <p:sldId id="260" r:id="rId10"/>
    <p:sldId id="268" r:id="rId11"/>
    <p:sldId id="269" r:id="rId12"/>
    <p:sldId id="274" r:id="rId13"/>
    <p:sldId id="276" r:id="rId14"/>
    <p:sldId id="270" r:id="rId15"/>
    <p:sldId id="271" r:id="rId16"/>
    <p:sldId id="272" r:id="rId17"/>
    <p:sldId id="279" r:id="rId18"/>
    <p:sldId id="280" r:id="rId19"/>
    <p:sldId id="281" r:id="rId2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45"/>
    <p:restoredTop sz="94649"/>
  </p:normalViewPr>
  <p:slideViewPr>
    <p:cSldViewPr snapToGrid="0" snapToObjects="1">
      <p:cViewPr varScale="1">
        <p:scale>
          <a:sx n="65" d="100"/>
          <a:sy n="65" d="100"/>
        </p:scale>
        <p:origin x="224" y="16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4" d="100"/>
          <a:sy n="144" d="100"/>
        </p:scale>
        <p:origin x="336" y="3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D52C71-8BBF-3944-913F-4534329CCC93}"/>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2AB1D9-61A4-594A-9326-C2CEE01160A0}"/>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D6589E7-B8F1-114E-A561-9C18257DA771}" type="datetimeFigureOut">
              <a:rPr lang="en-US" smtClean="0"/>
              <a:t>4/29/20</a:t>
            </a:fld>
            <a:endParaRPr lang="en-US"/>
          </a:p>
        </p:txBody>
      </p:sp>
      <p:sp>
        <p:nvSpPr>
          <p:cNvPr id="4" name="Footer Placeholder 3">
            <a:extLst>
              <a:ext uri="{FF2B5EF4-FFF2-40B4-BE49-F238E27FC236}">
                <a16:creationId xmlns:a16="http://schemas.microsoft.com/office/drawing/2014/main" id="{90245CE8-AB0C-F140-A1D0-E368EDEA695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8CFFF52-BFCD-6D4C-A236-13D3ECB66BE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B6895C4-2447-894E-BA5D-41BE81153877}" type="slidenum">
              <a:rPr lang="en-US" smtClean="0"/>
              <a:t>‹#›</a:t>
            </a:fld>
            <a:endParaRPr lang="en-US"/>
          </a:p>
        </p:txBody>
      </p:sp>
    </p:spTree>
    <p:extLst>
      <p:ext uri="{BB962C8B-B14F-4D97-AF65-F5344CB8AC3E}">
        <p14:creationId xmlns:p14="http://schemas.microsoft.com/office/powerpoint/2010/main" val="4012505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3867F46-ECF2-7A44-8449-113DFD6DBC5C}" type="datetimeFigureOut">
              <a:rPr lang="en-US" smtClean="0"/>
              <a:t>4/29/20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AEB00DA-32E5-E843-B38D-711C247327AA}" type="slidenum">
              <a:rPr lang="en-US" smtClean="0"/>
              <a:t>‹#›</a:t>
            </a:fld>
            <a:endParaRPr lang="en-US"/>
          </a:p>
        </p:txBody>
      </p:sp>
    </p:spTree>
    <p:extLst>
      <p:ext uri="{BB962C8B-B14F-4D97-AF65-F5344CB8AC3E}">
        <p14:creationId xmlns:p14="http://schemas.microsoft.com/office/powerpoint/2010/main" val="72783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is about what other churches are doing. Let’s start with one UMC in the Chicago area. It’s a big building nearly the size of West End, but with many fewer people. Nevertheless, they are making a big impact on their community and the planet.</a:t>
            </a:r>
          </a:p>
          <a:p>
            <a:endParaRPr lang="en-US" dirty="0"/>
          </a:p>
          <a:p>
            <a:r>
              <a:rPr lang="en-US" dirty="0"/>
              <a:t>Note the signage</a:t>
            </a:r>
          </a:p>
          <a:p>
            <a:endParaRPr lang="en-US" dirty="0"/>
          </a:p>
          <a:p>
            <a:r>
              <a:rPr lang="en-US" dirty="0"/>
              <a:t>In the background: Jesus was radically inclusive</a:t>
            </a:r>
          </a:p>
          <a:p>
            <a:endParaRPr lang="en-US" dirty="0"/>
          </a:p>
          <a:p>
            <a:r>
              <a:rPr lang="en-US" dirty="0"/>
              <a:t>The red sign: Hate has no home here.</a:t>
            </a:r>
          </a:p>
          <a:p>
            <a:endParaRPr lang="en-US" dirty="0"/>
          </a:p>
          <a:p>
            <a:r>
              <a:rPr lang="en-US" dirty="0"/>
              <a:t>And my favorite, the green one:</a:t>
            </a:r>
          </a:p>
          <a:p>
            <a:endParaRPr lang="en-US" dirty="0"/>
          </a:p>
          <a:p>
            <a:r>
              <a:rPr lang="en-US" dirty="0"/>
              <a:t>This congregation is powered by solar, geothermal, and God’s love! </a:t>
            </a:r>
          </a:p>
        </p:txBody>
      </p:sp>
      <p:sp>
        <p:nvSpPr>
          <p:cNvPr id="4" name="Slide Number Placeholder 3"/>
          <p:cNvSpPr>
            <a:spLocks noGrp="1"/>
          </p:cNvSpPr>
          <p:nvPr>
            <p:ph type="sldNum" sz="quarter" idx="5"/>
          </p:nvPr>
        </p:nvSpPr>
        <p:spPr/>
        <p:txBody>
          <a:bodyPr/>
          <a:lstStyle/>
          <a:p>
            <a:fld id="{5AEB00DA-32E5-E843-B38D-711C247327AA}" type="slidenum">
              <a:rPr lang="en-US" smtClean="0"/>
              <a:t>1</a:t>
            </a:fld>
            <a:endParaRPr lang="en-US"/>
          </a:p>
        </p:txBody>
      </p:sp>
    </p:spTree>
    <p:extLst>
      <p:ext uri="{BB962C8B-B14F-4D97-AF65-F5344CB8AC3E}">
        <p14:creationId xmlns:p14="http://schemas.microsoft.com/office/powerpoint/2010/main" val="3688099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advocate within the community, the church has been instrumental in getting the word out and moving others beyond words to action.</a:t>
            </a:r>
          </a:p>
        </p:txBody>
      </p:sp>
      <p:sp>
        <p:nvSpPr>
          <p:cNvPr id="4" name="Slide Number Placeholder 3"/>
          <p:cNvSpPr>
            <a:spLocks noGrp="1"/>
          </p:cNvSpPr>
          <p:nvPr>
            <p:ph type="sldNum" sz="quarter" idx="5"/>
          </p:nvPr>
        </p:nvSpPr>
        <p:spPr/>
        <p:txBody>
          <a:bodyPr/>
          <a:lstStyle/>
          <a:p>
            <a:fld id="{5AEB00DA-32E5-E843-B38D-711C247327AA}" type="slidenum">
              <a:rPr lang="en-US" smtClean="0"/>
              <a:t>10</a:t>
            </a:fld>
            <a:endParaRPr lang="en-US"/>
          </a:p>
        </p:txBody>
      </p:sp>
    </p:spTree>
    <p:extLst>
      <p:ext uri="{BB962C8B-B14F-4D97-AF65-F5344CB8AC3E}">
        <p14:creationId xmlns:p14="http://schemas.microsoft.com/office/powerpoint/2010/main" val="2406880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5100" y="857250"/>
            <a:ext cx="4114800" cy="2314575"/>
          </a:xfrm>
        </p:spPr>
      </p:sp>
      <p:sp>
        <p:nvSpPr>
          <p:cNvPr id="3" name="Notes Placeholder 2"/>
          <p:cNvSpPr>
            <a:spLocks noGrp="1"/>
          </p:cNvSpPr>
          <p:nvPr>
            <p:ph type="body" idx="1"/>
          </p:nvPr>
        </p:nvSpPr>
        <p:spPr/>
        <p:txBody>
          <a:bodyPr/>
          <a:lstStyle/>
          <a:p>
            <a:r>
              <a:rPr lang="en-US" dirty="0"/>
              <a:t>Beyond Euclid Avenue UMC, other churches are also doing what they can. This “home grown” display from Collegiate UMC in Ames, Iowa, is just one example of the ways church members have taken up the mantle of raising awareness and encouraging others to think beyond the presents they might give or get.</a:t>
            </a:r>
          </a:p>
          <a:p>
            <a:endParaRPr lang="en-US" dirty="0"/>
          </a:p>
          <a:p>
            <a:r>
              <a:rPr lang="en-US" dirty="0"/>
              <a:t>They are reminding us all of the real gift we have—this Earth. It is a gift from God and our gift in return is to love it and take care of it!</a:t>
            </a:r>
          </a:p>
        </p:txBody>
      </p:sp>
      <p:sp>
        <p:nvSpPr>
          <p:cNvPr id="4" name="Slide Number Placeholder 3"/>
          <p:cNvSpPr>
            <a:spLocks noGrp="1"/>
          </p:cNvSpPr>
          <p:nvPr>
            <p:ph type="sldNum" sz="quarter" idx="5"/>
          </p:nvPr>
        </p:nvSpPr>
        <p:spPr/>
        <p:txBody>
          <a:bodyPr/>
          <a:lstStyle/>
          <a:p>
            <a:fld id="{5AEB00DA-32E5-E843-B38D-711C247327AA}" type="slidenum">
              <a:rPr lang="en-US" smtClean="0"/>
              <a:t>11</a:t>
            </a:fld>
            <a:endParaRPr lang="en-US"/>
          </a:p>
        </p:txBody>
      </p:sp>
    </p:spTree>
    <p:extLst>
      <p:ext uri="{BB962C8B-B14F-4D97-AF65-F5344CB8AC3E}">
        <p14:creationId xmlns:p14="http://schemas.microsoft.com/office/powerpoint/2010/main" val="380073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churches in the Nashville area, including West End, are working on Creation Care and environmental justice.</a:t>
            </a:r>
          </a:p>
          <a:p>
            <a:endParaRPr lang="en-US" dirty="0"/>
          </a:p>
          <a:p>
            <a:r>
              <a:rPr lang="en-US" dirty="0"/>
              <a:t>Blakemore UMC, and Christ, have added solar panels to their roof, which saves both emissions and dollars.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Christ UMC has also changed their lighting to LED, saving the equivalent of 50 tons of carbon dioxide not polluting the air—and $12,000 annually. West End has also taken that step.</a:t>
            </a:r>
          </a:p>
          <a:p>
            <a:endParaRPr lang="en-US" dirty="0"/>
          </a:p>
          <a:p>
            <a:endParaRPr lang="en-US" dirty="0"/>
          </a:p>
        </p:txBody>
      </p:sp>
      <p:sp>
        <p:nvSpPr>
          <p:cNvPr id="4" name="Slide Number Placeholder 3"/>
          <p:cNvSpPr>
            <a:spLocks noGrp="1"/>
          </p:cNvSpPr>
          <p:nvPr>
            <p:ph type="sldNum" sz="quarter" idx="5"/>
          </p:nvPr>
        </p:nvSpPr>
        <p:spPr/>
        <p:txBody>
          <a:bodyPr/>
          <a:lstStyle/>
          <a:p>
            <a:fld id="{5AEB00DA-32E5-E843-B38D-711C247327AA}" type="slidenum">
              <a:rPr lang="en-US" smtClean="0"/>
              <a:t>12</a:t>
            </a:fld>
            <a:endParaRPr lang="en-US"/>
          </a:p>
        </p:txBody>
      </p:sp>
    </p:spTree>
    <p:extLst>
      <p:ext uri="{BB962C8B-B14F-4D97-AF65-F5344CB8AC3E}">
        <p14:creationId xmlns:p14="http://schemas.microsoft.com/office/powerpoint/2010/main" val="325818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connectional church, United Methodists often work together. The annual Recycle Day in West End's parking lot is a project of multiple congregations. We just happen to have a great asset in our location and facility. </a:t>
            </a:r>
          </a:p>
          <a:p>
            <a:endParaRPr lang="en-US" dirty="0"/>
          </a:p>
          <a:p>
            <a:r>
              <a:rPr lang="en-US" dirty="0"/>
              <a:t>By collaborating with other UMC's and also through the Tennessee Interfaith Power and Light organization, we are able to do much more for our earth.</a:t>
            </a:r>
          </a:p>
          <a:p>
            <a:endParaRPr lang="en-US" dirty="0"/>
          </a:p>
          <a:p>
            <a:endParaRPr lang="en-US" dirty="0"/>
          </a:p>
        </p:txBody>
      </p:sp>
      <p:sp>
        <p:nvSpPr>
          <p:cNvPr id="4" name="Slide Number Placeholder 3"/>
          <p:cNvSpPr>
            <a:spLocks noGrp="1"/>
          </p:cNvSpPr>
          <p:nvPr>
            <p:ph type="sldNum" sz="quarter" idx="5"/>
          </p:nvPr>
        </p:nvSpPr>
        <p:spPr/>
        <p:txBody>
          <a:bodyPr/>
          <a:lstStyle/>
          <a:p>
            <a:fld id="{5AEB00DA-32E5-E843-B38D-711C247327AA}" type="slidenum">
              <a:rPr lang="en-US" smtClean="0"/>
              <a:t>13</a:t>
            </a:fld>
            <a:endParaRPr lang="en-US"/>
          </a:p>
        </p:txBody>
      </p:sp>
    </p:spTree>
    <p:extLst>
      <p:ext uri="{BB962C8B-B14F-4D97-AF65-F5344CB8AC3E}">
        <p14:creationId xmlns:p14="http://schemas.microsoft.com/office/powerpoint/2010/main" val="341297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recognize some of these West Enders! In 2019 the 4</a:t>
            </a:r>
            <a:r>
              <a:rPr lang="en-US" baseline="30000" dirty="0"/>
              <a:t>th</a:t>
            </a:r>
            <a:r>
              <a:rPr lang="en-US" dirty="0"/>
              <a:t>–6th graders in their Mission Week helped pick vegetables at South End UMC’s garden. South End has a different asset—a large, sunny front lawn. Now, as a garden, it provides food during the summer for 20+ families, who were identified by the nearby schools as food insecure. They come each week for a great meal, Christian fellowship, and a large box of fresh produce. </a:t>
            </a:r>
          </a:p>
          <a:p>
            <a:endParaRPr lang="en-US" dirty="0"/>
          </a:p>
          <a:p>
            <a:r>
              <a:rPr lang="en-US" dirty="0"/>
              <a:t>Franklin First also has their “Giving Garden.” They raised 30,000 pounds of organic vegetables, cut flowers, and herbs in one year on their five acres. </a:t>
            </a:r>
          </a:p>
          <a:p>
            <a:endParaRPr lang="en-US" dirty="0"/>
          </a:p>
          <a:p>
            <a:r>
              <a:rPr lang="en-US" dirty="0"/>
              <a:t>The two churches welcome volunteers to help in the gardens. UPDATE RE COVID.</a:t>
            </a:r>
          </a:p>
        </p:txBody>
      </p:sp>
      <p:sp>
        <p:nvSpPr>
          <p:cNvPr id="4" name="Slide Number Placeholder 3"/>
          <p:cNvSpPr>
            <a:spLocks noGrp="1"/>
          </p:cNvSpPr>
          <p:nvPr>
            <p:ph type="sldNum" sz="quarter" idx="5"/>
          </p:nvPr>
        </p:nvSpPr>
        <p:spPr/>
        <p:txBody>
          <a:bodyPr/>
          <a:lstStyle/>
          <a:p>
            <a:fld id="{5AEB00DA-32E5-E843-B38D-711C247327AA}" type="slidenum">
              <a:rPr lang="en-US" smtClean="0"/>
              <a:t>14</a:t>
            </a:fld>
            <a:endParaRPr lang="en-US"/>
          </a:p>
        </p:txBody>
      </p:sp>
    </p:spTree>
    <p:extLst>
      <p:ext uri="{BB962C8B-B14F-4D97-AF65-F5344CB8AC3E}">
        <p14:creationId xmlns:p14="http://schemas.microsoft.com/office/powerpoint/2010/main" val="302514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Hillcrest UMC was blessed with land and a vision. With a flood-prone Mill Creek tributary running through the property, they saw a need to repair the land and the waterway.</a:t>
            </a:r>
          </a:p>
          <a:p>
            <a:endParaRPr lang="en-US" dirty="0"/>
          </a:p>
          <a:p>
            <a:r>
              <a:rPr lang="en-US" dirty="0"/>
              <a:t>With trees! They did the planning and spread the vision. 75 volunteers showed up, some of them from other UM churches. </a:t>
            </a:r>
          </a:p>
        </p:txBody>
      </p:sp>
      <p:sp>
        <p:nvSpPr>
          <p:cNvPr id="4" name="Slide Number Placeholder 3"/>
          <p:cNvSpPr>
            <a:spLocks noGrp="1"/>
          </p:cNvSpPr>
          <p:nvPr>
            <p:ph type="sldNum" sz="quarter" idx="5"/>
          </p:nvPr>
        </p:nvSpPr>
        <p:spPr/>
        <p:txBody>
          <a:bodyPr/>
          <a:lstStyle/>
          <a:p>
            <a:fld id="{5AEB00DA-32E5-E843-B38D-711C247327AA}" type="slidenum">
              <a:rPr lang="en-US" smtClean="0"/>
              <a:t>15</a:t>
            </a:fld>
            <a:endParaRPr lang="en-US"/>
          </a:p>
        </p:txBody>
      </p:sp>
    </p:spTree>
    <p:extLst>
      <p:ext uri="{BB962C8B-B14F-4D97-AF65-F5344CB8AC3E}">
        <p14:creationId xmlns:p14="http://schemas.microsoft.com/office/powerpoint/2010/main" val="3588978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400 trees and 3 years later the area is flourishing. They have improved water quality and ecosystem health, and they the are removing 50 pounds of CO2 annually per tree. How many pounds is that? 20,000! </a:t>
            </a:r>
          </a:p>
          <a:p>
            <a:endParaRPr lang="en-US" dirty="0"/>
          </a:p>
          <a:p>
            <a:r>
              <a:rPr lang="en-US" dirty="0"/>
              <a:t>Like all the other ways we’ve looked at, planting trees is helpful, but the need to offset carbon is even greater. We need people like you and me to do more. Working together!</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5AEB00DA-32E5-E843-B38D-711C247327AA}" type="slidenum">
              <a:rPr lang="en-US" smtClean="0"/>
              <a:t>16</a:t>
            </a:fld>
            <a:endParaRPr lang="en-US"/>
          </a:p>
        </p:txBody>
      </p:sp>
    </p:spTree>
    <p:extLst>
      <p:ext uri="{BB962C8B-B14F-4D97-AF65-F5344CB8AC3E}">
        <p14:creationId xmlns:p14="http://schemas.microsoft.com/office/powerpoint/2010/main" val="3419457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seen multiple ways various churches have made creation care a priority, given the assets they have.</a:t>
            </a:r>
          </a:p>
          <a:p>
            <a:endParaRPr lang="en-US" dirty="0"/>
          </a:p>
          <a:p>
            <a:r>
              <a:rPr lang="en-US" dirty="0"/>
              <a:t>I hope also that you have seen that our UM connection is another asset. Through it we can widen our opportunities to have a greater impact in Creation Care and environmental justice. Supporting one another through sharing information, funding, and volunteering are all possibilities. We are are not alone. </a:t>
            </a:r>
          </a:p>
          <a:p>
            <a:endParaRPr lang="en-US" dirty="0"/>
          </a:p>
          <a:p>
            <a:r>
              <a:rPr lang="en-US" dirty="0"/>
              <a:t>Thanks be to God!</a:t>
            </a:r>
          </a:p>
          <a:p>
            <a:endParaRPr lang="en-US" dirty="0"/>
          </a:p>
        </p:txBody>
      </p:sp>
      <p:sp>
        <p:nvSpPr>
          <p:cNvPr id="4" name="Slide Number Placeholder 3"/>
          <p:cNvSpPr>
            <a:spLocks noGrp="1"/>
          </p:cNvSpPr>
          <p:nvPr>
            <p:ph type="sldNum" sz="quarter" idx="5"/>
          </p:nvPr>
        </p:nvSpPr>
        <p:spPr/>
        <p:txBody>
          <a:bodyPr/>
          <a:lstStyle/>
          <a:p>
            <a:fld id="{5AEB00DA-32E5-E843-B38D-711C247327AA}" type="slidenum">
              <a:rPr lang="en-US" smtClean="0"/>
              <a:t>17</a:t>
            </a:fld>
            <a:endParaRPr lang="en-US"/>
          </a:p>
        </p:txBody>
      </p:sp>
    </p:spTree>
    <p:extLst>
      <p:ext uri="{BB962C8B-B14F-4D97-AF65-F5344CB8AC3E}">
        <p14:creationId xmlns:p14="http://schemas.microsoft.com/office/powerpoint/2010/main" val="385344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last 18 months our Creation Care Committee has been working in these three areas. In terms of education, we’ve been learning ourselves with the help of other UM entities: 6 of us attended the UM Creation Care Summit; 2 of us continue working at the national level on projects that have come out of that Summit. 2 more of us are now official UM </a:t>
            </a:r>
            <a:r>
              <a:rPr lang="en-US" dirty="0" err="1"/>
              <a:t>EarthKeepers</a:t>
            </a:r>
            <a:r>
              <a:rPr lang="en-US" dirty="0"/>
              <a:t> following our training by UM Global Ministries. At least 4 of us have been involved in Tennessee Interfaith Power and Light organization. One of us serves on the Tennessee Conference Creation Care Team.</a:t>
            </a:r>
          </a:p>
          <a:p>
            <a:r>
              <a:rPr lang="en-US" dirty="0"/>
              <a:t>In advocacy, we’ve been active in educating our own congregation as well. We had the Wednesday Night series in February and March, our Earth Day videos, and now our SS class programs are starting.</a:t>
            </a:r>
          </a:p>
          <a:p>
            <a:r>
              <a:rPr lang="en-US" dirty="0"/>
              <a:t>We’ve written a resolution for West End and took that to the Tennessee Conference group, who then subsequently has written one that will, if adopted, give guidance to all the conference churches. We’re also involved with climate justice issues legislatively and through lobbying on </a:t>
            </a:r>
            <a:r>
              <a:rPr lang="en-US" dirty="0" err="1"/>
              <a:t>Capitiol</a:t>
            </a:r>
            <a:r>
              <a:rPr lang="en-US" dirty="0"/>
              <a:t> Hill.</a:t>
            </a:r>
          </a:p>
          <a:p>
            <a:r>
              <a:rPr lang="en-US" dirty="0"/>
              <a:t>In the area of practice, we’ve gotten approval from the Trustees to set up recycling and composting bins in the church when we return. Our Recycling Day had to be postponed as did the Plant Sale, but those are both past practices and we trust future ones too.</a:t>
            </a:r>
          </a:p>
          <a:p>
            <a:r>
              <a:rPr lang="en-US" dirty="0"/>
              <a:t>These are a smattering of what we’ve been doing.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AEB00DA-32E5-E843-B38D-711C247327AA}" type="slidenum">
              <a:rPr lang="en-US" smtClean="0"/>
              <a:t>18</a:t>
            </a:fld>
            <a:endParaRPr lang="en-US"/>
          </a:p>
        </p:txBody>
      </p:sp>
    </p:spTree>
    <p:extLst>
      <p:ext uri="{BB962C8B-B14F-4D97-AF65-F5344CB8AC3E}">
        <p14:creationId xmlns:p14="http://schemas.microsoft.com/office/powerpoint/2010/main" val="3079694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saw, what you heard, </a:t>
            </a:r>
          </a:p>
          <a:p>
            <a:r>
              <a:rPr lang="en-US" dirty="0"/>
              <a:t>Other experiences, other ideas</a:t>
            </a:r>
          </a:p>
        </p:txBody>
      </p:sp>
      <p:sp>
        <p:nvSpPr>
          <p:cNvPr id="4" name="Slide Number Placeholder 3"/>
          <p:cNvSpPr>
            <a:spLocks noGrp="1"/>
          </p:cNvSpPr>
          <p:nvPr>
            <p:ph type="sldNum" sz="quarter" idx="5"/>
          </p:nvPr>
        </p:nvSpPr>
        <p:spPr/>
        <p:txBody>
          <a:bodyPr/>
          <a:lstStyle/>
          <a:p>
            <a:fld id="{5AEB00DA-32E5-E843-B38D-711C247327AA}" type="slidenum">
              <a:rPr lang="en-US" smtClean="0"/>
              <a:t>19</a:t>
            </a:fld>
            <a:endParaRPr lang="en-US"/>
          </a:p>
        </p:txBody>
      </p:sp>
    </p:spTree>
    <p:extLst>
      <p:ext uri="{BB962C8B-B14F-4D97-AF65-F5344CB8AC3E}">
        <p14:creationId xmlns:p14="http://schemas.microsoft.com/office/powerpoint/2010/main" val="109668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so at Euclid Avenue. They ripped up their parking lot and installed geothermal heating for their facility.</a:t>
            </a:r>
          </a:p>
          <a:p>
            <a:endParaRPr lang="en-US" dirty="0"/>
          </a:p>
          <a:p>
            <a:r>
              <a:rPr lang="en-US" dirty="0"/>
              <a:t>When they repaved their parking lot, the only things that were gone were fossil fuel and thousands of dollars of heating bills.</a:t>
            </a:r>
          </a:p>
        </p:txBody>
      </p:sp>
      <p:sp>
        <p:nvSpPr>
          <p:cNvPr id="4" name="Slide Number Placeholder 3"/>
          <p:cNvSpPr>
            <a:spLocks noGrp="1"/>
          </p:cNvSpPr>
          <p:nvPr>
            <p:ph type="sldNum" sz="quarter" idx="5"/>
          </p:nvPr>
        </p:nvSpPr>
        <p:spPr/>
        <p:txBody>
          <a:bodyPr/>
          <a:lstStyle/>
          <a:p>
            <a:fld id="{5AEB00DA-32E5-E843-B38D-711C247327AA}" type="slidenum">
              <a:rPr lang="en-US" smtClean="0"/>
              <a:t>2</a:t>
            </a:fld>
            <a:endParaRPr lang="en-US"/>
          </a:p>
        </p:txBody>
      </p:sp>
    </p:spTree>
    <p:extLst>
      <p:ext uri="{BB962C8B-B14F-4D97-AF65-F5344CB8AC3E}">
        <p14:creationId xmlns:p14="http://schemas.microsoft.com/office/powerpoint/2010/main" val="2629616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heat pump that controls the movement of the energy.</a:t>
            </a:r>
          </a:p>
          <a:p>
            <a:endParaRPr lang="en-US" dirty="0"/>
          </a:p>
          <a:p>
            <a:r>
              <a:rPr lang="en-US" dirty="0"/>
              <a:t>Geothermal is exceptionally efficient and uses no fossil fuels, but with the size of the church, more was needed.</a:t>
            </a:r>
          </a:p>
        </p:txBody>
      </p:sp>
      <p:sp>
        <p:nvSpPr>
          <p:cNvPr id="4" name="Slide Number Placeholder 3"/>
          <p:cNvSpPr>
            <a:spLocks noGrp="1"/>
          </p:cNvSpPr>
          <p:nvPr>
            <p:ph type="sldNum" sz="quarter" idx="5"/>
          </p:nvPr>
        </p:nvSpPr>
        <p:spPr/>
        <p:txBody>
          <a:bodyPr/>
          <a:lstStyle/>
          <a:p>
            <a:fld id="{5AEB00DA-32E5-E843-B38D-711C247327AA}" type="slidenum">
              <a:rPr lang="en-US" smtClean="0"/>
              <a:t>3</a:t>
            </a:fld>
            <a:endParaRPr lang="en-US"/>
          </a:p>
        </p:txBody>
      </p:sp>
    </p:spTree>
    <p:extLst>
      <p:ext uri="{BB962C8B-B14F-4D97-AF65-F5344CB8AC3E}">
        <p14:creationId xmlns:p14="http://schemas.microsoft.com/office/powerpoint/2010/main" val="343758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went after grants to round out their big energy needs. </a:t>
            </a:r>
          </a:p>
          <a:p>
            <a:endParaRPr lang="en-US" dirty="0"/>
          </a:p>
          <a:p>
            <a:r>
              <a:rPr lang="en-US" dirty="0"/>
              <a:t>All their electricity, heating, and cooling are now powered by the earth and sun.</a:t>
            </a:r>
          </a:p>
          <a:p>
            <a:endParaRPr lang="en-US" dirty="0"/>
          </a:p>
          <a:p>
            <a:r>
              <a:rPr lang="en-US" dirty="0"/>
              <a:t>The dollars saved can go into ministry—not building maintenance.</a:t>
            </a:r>
          </a:p>
        </p:txBody>
      </p:sp>
      <p:sp>
        <p:nvSpPr>
          <p:cNvPr id="4" name="Slide Number Placeholder 3"/>
          <p:cNvSpPr>
            <a:spLocks noGrp="1"/>
          </p:cNvSpPr>
          <p:nvPr>
            <p:ph type="sldNum" sz="quarter" idx="5"/>
          </p:nvPr>
        </p:nvSpPr>
        <p:spPr/>
        <p:txBody>
          <a:bodyPr/>
          <a:lstStyle/>
          <a:p>
            <a:fld id="{5AEB00DA-32E5-E843-B38D-711C247327AA}" type="slidenum">
              <a:rPr lang="en-US" smtClean="0"/>
              <a:t>4</a:t>
            </a:fld>
            <a:endParaRPr lang="en-US"/>
          </a:p>
        </p:txBody>
      </p:sp>
    </p:spTree>
    <p:extLst>
      <p:ext uri="{BB962C8B-B14F-4D97-AF65-F5344CB8AC3E}">
        <p14:creationId xmlns:p14="http://schemas.microsoft.com/office/powerpoint/2010/main" val="4047665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pavers on the path are porous. </a:t>
            </a:r>
          </a:p>
          <a:p>
            <a:endParaRPr lang="en-US" dirty="0"/>
          </a:p>
          <a:p>
            <a:r>
              <a:rPr lang="en-US" dirty="0"/>
              <a:t>Not only is this garden, including the pavers, good for the earth, but it is also a welcoming space. </a:t>
            </a:r>
          </a:p>
          <a:p>
            <a:endParaRPr lang="en-US" dirty="0"/>
          </a:p>
          <a:p>
            <a:r>
              <a:rPr lang="en-US" dirty="0"/>
              <a:t>Newcomers get a sense of beauty and of a congregation that cares about creation.</a:t>
            </a:r>
          </a:p>
          <a:p>
            <a:endParaRPr lang="en-US" dirty="0"/>
          </a:p>
          <a:p>
            <a:r>
              <a:rPr lang="en-US" dirty="0"/>
              <a:t>Members feel a sense of peace—and pride for what they are doing for the earth.</a:t>
            </a:r>
          </a:p>
        </p:txBody>
      </p:sp>
      <p:sp>
        <p:nvSpPr>
          <p:cNvPr id="4" name="Slide Number Placeholder 3"/>
          <p:cNvSpPr>
            <a:spLocks noGrp="1"/>
          </p:cNvSpPr>
          <p:nvPr>
            <p:ph type="sldNum" sz="quarter" idx="5"/>
          </p:nvPr>
        </p:nvSpPr>
        <p:spPr/>
        <p:txBody>
          <a:bodyPr/>
          <a:lstStyle/>
          <a:p>
            <a:fld id="{5AEB00DA-32E5-E843-B38D-711C247327AA}" type="slidenum">
              <a:rPr lang="en-US" smtClean="0"/>
              <a:t>5</a:t>
            </a:fld>
            <a:endParaRPr lang="en-US"/>
          </a:p>
        </p:txBody>
      </p:sp>
    </p:spTree>
    <p:extLst>
      <p:ext uri="{BB962C8B-B14F-4D97-AF65-F5344CB8AC3E}">
        <p14:creationId xmlns:p14="http://schemas.microsoft.com/office/powerpoint/2010/main" val="2953211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are encouraged to come to church.</a:t>
            </a:r>
          </a:p>
          <a:p>
            <a:endParaRPr lang="en-US" dirty="0"/>
          </a:p>
          <a:p>
            <a:r>
              <a:rPr lang="en-US" dirty="0"/>
              <a:t>They are also encouraged to do so without emissions!</a:t>
            </a:r>
          </a:p>
          <a:p>
            <a:endParaRPr lang="en-US" dirty="0"/>
          </a:p>
          <a:p>
            <a:r>
              <a:rPr lang="en-US" dirty="0"/>
              <a:t>Having the bike racks makes it more possible and likely.</a:t>
            </a:r>
          </a:p>
        </p:txBody>
      </p:sp>
      <p:sp>
        <p:nvSpPr>
          <p:cNvPr id="4" name="Slide Number Placeholder 3"/>
          <p:cNvSpPr>
            <a:spLocks noGrp="1"/>
          </p:cNvSpPr>
          <p:nvPr>
            <p:ph type="sldNum" sz="quarter" idx="5"/>
          </p:nvPr>
        </p:nvSpPr>
        <p:spPr/>
        <p:txBody>
          <a:bodyPr/>
          <a:lstStyle/>
          <a:p>
            <a:fld id="{5AEB00DA-32E5-E843-B38D-711C247327AA}" type="slidenum">
              <a:rPr lang="en-US" smtClean="0"/>
              <a:t>6</a:t>
            </a:fld>
            <a:endParaRPr lang="en-US"/>
          </a:p>
        </p:txBody>
      </p:sp>
    </p:spTree>
    <p:extLst>
      <p:ext uri="{BB962C8B-B14F-4D97-AF65-F5344CB8AC3E}">
        <p14:creationId xmlns:p14="http://schemas.microsoft.com/office/powerpoint/2010/main" val="4604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Seemingly small choices are important. The toilet tissue is Green Seal Certified!</a:t>
            </a:r>
          </a:p>
          <a:p>
            <a:endParaRPr lang="en-US" dirty="0"/>
          </a:p>
          <a:p>
            <a:r>
              <a:rPr lang="en-US" dirty="0"/>
              <a:t>It is manufactured using environmentally and socially responsible processes from 100% recovered fiber–</a:t>
            </a:r>
            <a:br>
              <a:rPr lang="en-US" dirty="0"/>
            </a:br>
            <a:r>
              <a:rPr lang="en-US" dirty="0"/>
              <a:t>even the wrapper, which you will notice is not plastic!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AEB00DA-32E5-E843-B38D-711C247327AA}" type="slidenum">
              <a:rPr lang="en-US" smtClean="0"/>
              <a:t>7</a:t>
            </a:fld>
            <a:endParaRPr lang="en-US"/>
          </a:p>
        </p:txBody>
      </p:sp>
    </p:spTree>
    <p:extLst>
      <p:ext uri="{BB962C8B-B14F-4D97-AF65-F5344CB8AC3E}">
        <p14:creationId xmlns:p14="http://schemas.microsoft.com/office/powerpoint/2010/main" val="496175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Appropriate bins are in strategic locations around the church. </a:t>
            </a:r>
          </a:p>
          <a:p>
            <a:endParaRPr lang="en-US" dirty="0"/>
          </a:p>
          <a:p>
            <a:r>
              <a:rPr lang="en-US" dirty="0"/>
              <a:t>With their presence and clear labeling, the bins themselves educate and encourage everyone to participate. </a:t>
            </a:r>
          </a:p>
        </p:txBody>
      </p:sp>
      <p:sp>
        <p:nvSpPr>
          <p:cNvPr id="4" name="Slide Number Placeholder 3"/>
          <p:cNvSpPr>
            <a:spLocks noGrp="1"/>
          </p:cNvSpPr>
          <p:nvPr>
            <p:ph type="sldNum" sz="quarter" idx="5"/>
          </p:nvPr>
        </p:nvSpPr>
        <p:spPr/>
        <p:txBody>
          <a:bodyPr/>
          <a:lstStyle/>
          <a:p>
            <a:fld id="{5AEB00DA-32E5-E843-B38D-711C247327AA}" type="slidenum">
              <a:rPr lang="en-US" smtClean="0"/>
              <a:t>8</a:t>
            </a:fld>
            <a:endParaRPr lang="en-US"/>
          </a:p>
        </p:txBody>
      </p:sp>
    </p:spTree>
    <p:extLst>
      <p:ext uri="{BB962C8B-B14F-4D97-AF65-F5344CB8AC3E}">
        <p14:creationId xmlns:p14="http://schemas.microsoft.com/office/powerpoint/2010/main" val="2713174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continually educates and invites people to do their part.</a:t>
            </a:r>
          </a:p>
          <a:p>
            <a:endParaRPr lang="en-US" dirty="0"/>
          </a:p>
          <a:p>
            <a:r>
              <a:rPr lang="en-US" dirty="0"/>
              <a:t>But notice the signs at the bottom: This church is also a catalyst and participant in the community’s efforts. They are making a difference beyond the church walls.</a:t>
            </a:r>
          </a:p>
          <a:p>
            <a:endParaRPr lang="en-US" dirty="0"/>
          </a:p>
        </p:txBody>
      </p:sp>
      <p:sp>
        <p:nvSpPr>
          <p:cNvPr id="4" name="Slide Number Placeholder 3"/>
          <p:cNvSpPr>
            <a:spLocks noGrp="1"/>
          </p:cNvSpPr>
          <p:nvPr>
            <p:ph type="sldNum" sz="quarter" idx="5"/>
          </p:nvPr>
        </p:nvSpPr>
        <p:spPr/>
        <p:txBody>
          <a:bodyPr/>
          <a:lstStyle/>
          <a:p>
            <a:fld id="{5AEB00DA-32E5-E843-B38D-711C247327AA}" type="slidenum">
              <a:rPr lang="en-US" smtClean="0"/>
              <a:t>9</a:t>
            </a:fld>
            <a:endParaRPr lang="en-US"/>
          </a:p>
        </p:txBody>
      </p:sp>
    </p:spTree>
    <p:extLst>
      <p:ext uri="{BB962C8B-B14F-4D97-AF65-F5344CB8AC3E}">
        <p14:creationId xmlns:p14="http://schemas.microsoft.com/office/powerpoint/2010/main" val="292385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3B44D-B2F9-4F4A-B43E-979350EC0E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339AF2-188B-434B-B81D-32DB8204C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896D3A-2563-F64C-9A42-4890C06D0EF0}"/>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5" name="Footer Placeholder 4">
            <a:extLst>
              <a:ext uri="{FF2B5EF4-FFF2-40B4-BE49-F238E27FC236}">
                <a16:creationId xmlns:a16="http://schemas.microsoft.com/office/drawing/2014/main" id="{E78DEDF4-3AFF-2643-99C2-B0A937762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A20F4-79E0-2F4C-961D-0571AF4EB789}"/>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3589092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1302-2E19-E04B-80CA-E4C4ADBF33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A3F0DA-9D4E-714C-B2EB-836B92022D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748C6-9E54-184A-B52C-4F7F781DBB12}"/>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5" name="Footer Placeholder 4">
            <a:extLst>
              <a:ext uri="{FF2B5EF4-FFF2-40B4-BE49-F238E27FC236}">
                <a16:creationId xmlns:a16="http://schemas.microsoft.com/office/drawing/2014/main" id="{6ED2D59D-8965-EE4B-924D-EA815969F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E888F-E337-4649-B031-80EF3A277746}"/>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2574903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FD3002-665E-274C-A79A-CA2E654783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E1D3D-58D6-7C4A-8463-DDD73B8185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614EA-3D9F-3045-B7B9-E12E2AE89FFF}"/>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5" name="Footer Placeholder 4">
            <a:extLst>
              <a:ext uri="{FF2B5EF4-FFF2-40B4-BE49-F238E27FC236}">
                <a16:creationId xmlns:a16="http://schemas.microsoft.com/office/drawing/2014/main" id="{177A1EB0-C968-E046-B307-348B46BBD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5B78F-4B77-0146-B0A0-8CCF6460583E}"/>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2986673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1EFF-1737-174D-9C6D-C9B58235A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C3D6B3-B2A2-FF4A-8D50-4AC531D2B2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CDB86-2F21-B443-B0CF-CE57EC9BE408}"/>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5" name="Footer Placeholder 4">
            <a:extLst>
              <a:ext uri="{FF2B5EF4-FFF2-40B4-BE49-F238E27FC236}">
                <a16:creationId xmlns:a16="http://schemas.microsoft.com/office/drawing/2014/main" id="{56EFD70C-F9A2-D943-ACF6-413095546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71582-7B92-594C-B128-4F877171A28D}"/>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92094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9730-06E7-B940-AD68-2BB873420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F126F-7487-594C-910B-84C6C6EB1C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FA6E41-8DCB-7D4D-B2D1-BCDFED7506D1}"/>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5" name="Footer Placeholder 4">
            <a:extLst>
              <a:ext uri="{FF2B5EF4-FFF2-40B4-BE49-F238E27FC236}">
                <a16:creationId xmlns:a16="http://schemas.microsoft.com/office/drawing/2014/main" id="{F62BA59A-17AC-D04A-8BA2-37EB6FA2C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FE4A6-F9FA-BA44-8913-C3BAAE1269DE}"/>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2795426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2A35-D707-B24C-ABA3-1BD831677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BE7E3-5DE9-8548-AEF2-623A932199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51F8B4-3701-934A-8A56-C2A541F0FC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460089-6CBA-6142-9A4A-B90408A864F0}"/>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6" name="Footer Placeholder 5">
            <a:extLst>
              <a:ext uri="{FF2B5EF4-FFF2-40B4-BE49-F238E27FC236}">
                <a16:creationId xmlns:a16="http://schemas.microsoft.com/office/drawing/2014/main" id="{8CF1F126-B767-7A4A-B6D7-3E154384C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4679D-32B4-2C49-82C9-B82AB8093126}"/>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425709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43AC-BF47-8744-BC56-96C15B5A3F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905EE-FE84-F140-9B75-F5485342D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984488-250B-9746-826D-8FC818B65B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32314D-6A4D-544E-A31E-309619459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15F8A1-6A0A-4E45-AF23-338B9D57B1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84E61A-F0F5-394A-885B-D80EE6C058FB}"/>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8" name="Footer Placeholder 7">
            <a:extLst>
              <a:ext uri="{FF2B5EF4-FFF2-40B4-BE49-F238E27FC236}">
                <a16:creationId xmlns:a16="http://schemas.microsoft.com/office/drawing/2014/main" id="{696471DB-533C-9B48-AD17-CB320A4410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D4E82D-FAA2-0044-8C52-E1002A2C9FCE}"/>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2921138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C245-9281-F94F-A1F3-3CFACE2BE1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3D9DF-290B-AA41-869B-B343F5D581CA}"/>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4" name="Footer Placeholder 3">
            <a:extLst>
              <a:ext uri="{FF2B5EF4-FFF2-40B4-BE49-F238E27FC236}">
                <a16:creationId xmlns:a16="http://schemas.microsoft.com/office/drawing/2014/main" id="{37A6128D-66CE-B642-BF60-E207AFB932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8325DF-BAED-F74C-AC6F-1876DF9B5780}"/>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27859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56FDE-1650-8D42-98C4-7B62CEA9C5E4}"/>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3" name="Footer Placeholder 2">
            <a:extLst>
              <a:ext uri="{FF2B5EF4-FFF2-40B4-BE49-F238E27FC236}">
                <a16:creationId xmlns:a16="http://schemas.microsoft.com/office/drawing/2014/main" id="{119F025B-A53F-884C-9923-B10227C054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302228-DA84-4C47-A9F5-ADA4DB7B5DA8}"/>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292013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2EA6-FD4D-E348-A335-927A62EE7B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CA466-08DE-954A-A06A-8720B5889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E229B5-F5C5-E24A-8DEF-C981D76F4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39BD74-F2C1-1346-945E-C0C90AAD74E4}"/>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6" name="Footer Placeholder 5">
            <a:extLst>
              <a:ext uri="{FF2B5EF4-FFF2-40B4-BE49-F238E27FC236}">
                <a16:creationId xmlns:a16="http://schemas.microsoft.com/office/drawing/2014/main" id="{70F10518-FDAD-804A-9136-B55F6464A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E9D9D0-B44D-B84C-82CD-93AEAB96CF58}"/>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1396831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3633-8F42-D34F-802C-74892DEC0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17DAAC-3821-924F-8ECC-FAABE8326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F84E67-38F5-544C-BA50-7A547F7CC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099C8F-7369-164E-9B3B-28808BC84898}"/>
              </a:ext>
            </a:extLst>
          </p:cNvPr>
          <p:cNvSpPr>
            <a:spLocks noGrp="1"/>
          </p:cNvSpPr>
          <p:nvPr>
            <p:ph type="dt" sz="half" idx="10"/>
          </p:nvPr>
        </p:nvSpPr>
        <p:spPr/>
        <p:txBody>
          <a:bodyPr/>
          <a:lstStyle/>
          <a:p>
            <a:fld id="{A9318295-D2F6-9A4F-A9FA-DDC65D24149B}" type="datetimeFigureOut">
              <a:rPr lang="en-US" smtClean="0"/>
              <a:t>4/29/20</a:t>
            </a:fld>
            <a:endParaRPr lang="en-US"/>
          </a:p>
        </p:txBody>
      </p:sp>
      <p:sp>
        <p:nvSpPr>
          <p:cNvPr id="6" name="Footer Placeholder 5">
            <a:extLst>
              <a:ext uri="{FF2B5EF4-FFF2-40B4-BE49-F238E27FC236}">
                <a16:creationId xmlns:a16="http://schemas.microsoft.com/office/drawing/2014/main" id="{8386D5D4-61DA-5147-AB42-51AA736E0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B07EC-B213-5C43-8FA4-65ECA962C5C7}"/>
              </a:ext>
            </a:extLst>
          </p:cNvPr>
          <p:cNvSpPr>
            <a:spLocks noGrp="1"/>
          </p:cNvSpPr>
          <p:nvPr>
            <p:ph type="sldNum" sz="quarter" idx="12"/>
          </p:nvPr>
        </p:nvSpPr>
        <p:spPr/>
        <p:txBody>
          <a:bodyPr/>
          <a:lstStyle/>
          <a:p>
            <a:fld id="{6721862A-36DF-AA42-9649-F92B6D40D2CC}" type="slidenum">
              <a:rPr lang="en-US" smtClean="0"/>
              <a:t>‹#›</a:t>
            </a:fld>
            <a:endParaRPr lang="en-US"/>
          </a:p>
        </p:txBody>
      </p:sp>
    </p:spTree>
    <p:extLst>
      <p:ext uri="{BB962C8B-B14F-4D97-AF65-F5344CB8AC3E}">
        <p14:creationId xmlns:p14="http://schemas.microsoft.com/office/powerpoint/2010/main" val="285318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62627-FFEE-A34F-94F1-75306829C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0E0FA-6043-084C-AAD4-6BADC5A976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01289-BD19-A94D-8E9E-52046183F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318295-D2F6-9A4F-A9FA-DDC65D24149B}" type="datetimeFigureOut">
              <a:rPr lang="en-US" smtClean="0"/>
              <a:t>4/29/20</a:t>
            </a:fld>
            <a:endParaRPr lang="en-US"/>
          </a:p>
        </p:txBody>
      </p:sp>
      <p:sp>
        <p:nvSpPr>
          <p:cNvPr id="5" name="Footer Placeholder 4">
            <a:extLst>
              <a:ext uri="{FF2B5EF4-FFF2-40B4-BE49-F238E27FC236}">
                <a16:creationId xmlns:a16="http://schemas.microsoft.com/office/drawing/2014/main" id="{94091CA7-F2BF-174D-ABA2-A988204BE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96271-A3A6-B947-B732-190089F3D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1862A-36DF-AA42-9649-F92B6D40D2CC}" type="slidenum">
              <a:rPr lang="en-US" smtClean="0"/>
              <a:t>‹#›</a:t>
            </a:fld>
            <a:endParaRPr lang="en-US"/>
          </a:p>
        </p:txBody>
      </p:sp>
    </p:spTree>
    <p:extLst>
      <p:ext uri="{BB962C8B-B14F-4D97-AF65-F5344CB8AC3E}">
        <p14:creationId xmlns:p14="http://schemas.microsoft.com/office/powerpoint/2010/main" val="3092933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6A76D-6E77-1843-9032-01A32376D315}"/>
              </a:ext>
            </a:extLst>
          </p:cNvPr>
          <p:cNvSpPr>
            <a:spLocks noGrp="1"/>
          </p:cNvSpPr>
          <p:nvPr>
            <p:ph type="title"/>
          </p:nvPr>
        </p:nvSpPr>
        <p:spPr>
          <a:xfrm>
            <a:off x="651308" y="640081"/>
            <a:ext cx="3244832" cy="3681976"/>
          </a:xfrm>
          <a:noFill/>
        </p:spPr>
        <p:txBody>
          <a:bodyPr vert="horz" lIns="91440" tIns="45720" rIns="91440" bIns="45720" rtlCol="0" anchor="b">
            <a:normAutofit/>
          </a:bodyPr>
          <a:lstStyle/>
          <a:p>
            <a:r>
              <a:rPr lang="en-US" sz="4800" b="1" dirty="0">
                <a:latin typeface="+mn-lt"/>
              </a:rPr>
              <a:t>Welcome to Euclid Ave UMC in </a:t>
            </a:r>
            <a:br>
              <a:rPr lang="en-US" sz="4800" b="1" dirty="0">
                <a:latin typeface="+mn-lt"/>
              </a:rPr>
            </a:br>
            <a:r>
              <a:rPr lang="en-US" sz="4800" b="1" dirty="0">
                <a:latin typeface="+mn-lt"/>
              </a:rPr>
              <a:t>Oak Park, Illinois</a:t>
            </a:r>
          </a:p>
        </p:txBody>
      </p:sp>
      <p:pic>
        <p:nvPicPr>
          <p:cNvPr id="5" name="Content Placeholder 4">
            <a:extLst>
              <a:ext uri="{FF2B5EF4-FFF2-40B4-BE49-F238E27FC236}">
                <a16:creationId xmlns:a16="http://schemas.microsoft.com/office/drawing/2014/main" id="{FFFD13EE-8B81-C24D-B398-2E5E1018FB52}"/>
              </a:ext>
            </a:extLst>
          </p:cNvPr>
          <p:cNvPicPr>
            <a:picLocks noGrp="1" noChangeAspect="1"/>
          </p:cNvPicPr>
          <p:nvPr>
            <p:ph idx="1"/>
          </p:nvPr>
        </p:nvPicPr>
        <p:blipFill rotWithShape="1">
          <a:blip r:embed="rId3"/>
          <a:srcRect r="2" b="9929"/>
          <a:stretch/>
        </p:blipFill>
        <p:spPr>
          <a:xfrm>
            <a:off x="4130276" y="9"/>
            <a:ext cx="8061723" cy="7334755"/>
          </a:xfrm>
          <a:prstGeom prst="rect">
            <a:avLst/>
          </a:prstGeom>
        </p:spPr>
      </p:pic>
    </p:spTree>
    <p:extLst>
      <p:ext uri="{BB962C8B-B14F-4D97-AF65-F5344CB8AC3E}">
        <p14:creationId xmlns:p14="http://schemas.microsoft.com/office/powerpoint/2010/main" val="3251791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6A5BCD-2AEE-B94E-9295-4BDF123FC16D}"/>
              </a:ext>
            </a:extLst>
          </p:cNvPr>
          <p:cNvSpPr>
            <a:spLocks noGrp="1"/>
          </p:cNvSpPr>
          <p:nvPr>
            <p:ph type="title"/>
          </p:nvPr>
        </p:nvSpPr>
        <p:spPr>
          <a:xfrm>
            <a:off x="1330036" y="1358348"/>
            <a:ext cx="3334729" cy="1600200"/>
          </a:xfrm>
        </p:spPr>
        <p:txBody>
          <a:bodyPr>
            <a:normAutofit/>
          </a:bodyPr>
          <a:lstStyle/>
          <a:p>
            <a:r>
              <a:rPr lang="en-US" sz="4400" b="1" dirty="0">
                <a:latin typeface="+mn-lt"/>
              </a:rPr>
              <a:t>Speaking up!</a:t>
            </a:r>
          </a:p>
        </p:txBody>
      </p:sp>
      <p:pic>
        <p:nvPicPr>
          <p:cNvPr id="11" name="Picture Placeholder 10">
            <a:extLst>
              <a:ext uri="{FF2B5EF4-FFF2-40B4-BE49-F238E27FC236}">
                <a16:creationId xmlns:a16="http://schemas.microsoft.com/office/drawing/2014/main" id="{71CFD699-273D-9446-B415-86A542BBBF13}"/>
              </a:ext>
            </a:extLst>
          </p:cNvPr>
          <p:cNvPicPr>
            <a:picLocks noGrp="1" noChangeAspect="1"/>
          </p:cNvPicPr>
          <p:nvPr>
            <p:ph type="pic" idx="1"/>
          </p:nvPr>
        </p:nvPicPr>
        <p:blipFill>
          <a:blip r:embed="rId3"/>
          <a:srcRect t="8333" b="8333"/>
          <a:stretch>
            <a:fillRect/>
          </a:stretch>
        </p:blipFill>
        <p:spPr>
          <a:xfrm>
            <a:off x="5501861" y="86139"/>
            <a:ext cx="6172200" cy="6685721"/>
          </a:xfrm>
        </p:spPr>
      </p:pic>
    </p:spTree>
    <p:extLst>
      <p:ext uri="{BB962C8B-B14F-4D97-AF65-F5344CB8AC3E}">
        <p14:creationId xmlns:p14="http://schemas.microsoft.com/office/powerpoint/2010/main" val="313538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FE7A47-B5CD-124F-A1A3-FC0E34176030}"/>
              </a:ext>
            </a:extLst>
          </p:cNvPr>
          <p:cNvPicPr>
            <a:picLocks noGrp="1" noChangeAspect="1"/>
          </p:cNvPicPr>
          <p:nvPr>
            <p:ph idx="1"/>
          </p:nvPr>
        </p:nvPicPr>
        <p:blipFill rotWithShape="1">
          <a:blip r:embed="rId3"/>
          <a:srcRect t="25000"/>
          <a:stretch/>
        </p:blipFill>
        <p:spPr>
          <a:xfrm>
            <a:off x="-125349" y="-141019"/>
            <a:ext cx="12442698" cy="6999019"/>
          </a:xfrm>
          <a:prstGeom prst="rect">
            <a:avLst/>
          </a:prstGeom>
        </p:spPr>
      </p:pic>
      <p:sp>
        <p:nvSpPr>
          <p:cNvPr id="6" name="TextBox 5">
            <a:extLst>
              <a:ext uri="{FF2B5EF4-FFF2-40B4-BE49-F238E27FC236}">
                <a16:creationId xmlns:a16="http://schemas.microsoft.com/office/drawing/2014/main" id="{DCEA0600-46B6-384A-AA2B-C683DE24758D}"/>
              </a:ext>
            </a:extLst>
          </p:cNvPr>
          <p:cNvSpPr txBox="1"/>
          <p:nvPr/>
        </p:nvSpPr>
        <p:spPr>
          <a:xfrm>
            <a:off x="5565914" y="6255026"/>
            <a:ext cx="5141844" cy="584775"/>
          </a:xfrm>
          <a:prstGeom prst="rect">
            <a:avLst/>
          </a:prstGeom>
          <a:solidFill>
            <a:schemeClr val="bg2"/>
          </a:solidFill>
        </p:spPr>
        <p:txBody>
          <a:bodyPr wrap="square" rtlCol="0">
            <a:spAutoFit/>
          </a:bodyPr>
          <a:lstStyle/>
          <a:p>
            <a:r>
              <a:rPr lang="en-US" sz="3200" b="1" dirty="0">
                <a:solidFill>
                  <a:srgbClr val="FF0000"/>
                </a:solidFill>
              </a:rPr>
              <a:t>Eco-Friendly Christmas Ideas</a:t>
            </a:r>
          </a:p>
        </p:txBody>
      </p:sp>
    </p:spTree>
    <p:extLst>
      <p:ext uri="{BB962C8B-B14F-4D97-AF65-F5344CB8AC3E}">
        <p14:creationId xmlns:p14="http://schemas.microsoft.com/office/powerpoint/2010/main" val="389074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54DE9-B3C5-7044-B665-1C9CBF8A7E8D}"/>
              </a:ext>
            </a:extLst>
          </p:cNvPr>
          <p:cNvPicPr>
            <a:picLocks noChangeAspect="1"/>
          </p:cNvPicPr>
          <p:nvPr/>
        </p:nvPicPr>
        <p:blipFill>
          <a:blip r:embed="rId3"/>
          <a:stretch>
            <a:fillRect/>
          </a:stretch>
        </p:blipFill>
        <p:spPr>
          <a:xfrm>
            <a:off x="3393440" y="0"/>
            <a:ext cx="9144000" cy="6858000"/>
          </a:xfrm>
          <a:prstGeom prst="rect">
            <a:avLst/>
          </a:prstGeom>
        </p:spPr>
      </p:pic>
      <p:sp>
        <p:nvSpPr>
          <p:cNvPr id="4" name="TextBox 3">
            <a:extLst>
              <a:ext uri="{FF2B5EF4-FFF2-40B4-BE49-F238E27FC236}">
                <a16:creationId xmlns:a16="http://schemas.microsoft.com/office/drawing/2014/main" id="{15810442-C113-AE49-8B0D-5F95D090D350}"/>
              </a:ext>
            </a:extLst>
          </p:cNvPr>
          <p:cNvSpPr txBox="1"/>
          <p:nvPr/>
        </p:nvSpPr>
        <p:spPr>
          <a:xfrm>
            <a:off x="313899" y="650240"/>
            <a:ext cx="2876341" cy="5078313"/>
          </a:xfrm>
          <a:prstGeom prst="rect">
            <a:avLst/>
          </a:prstGeom>
          <a:noFill/>
        </p:spPr>
        <p:txBody>
          <a:bodyPr wrap="square" rtlCol="0">
            <a:spAutoFit/>
          </a:bodyPr>
          <a:lstStyle/>
          <a:p>
            <a:pPr algn="ctr"/>
            <a:r>
              <a:rPr lang="en-US" sz="4800" b="1" dirty="0"/>
              <a:t>Closer to Home</a:t>
            </a:r>
          </a:p>
          <a:p>
            <a:endParaRPr lang="en-US" sz="3600" dirty="0"/>
          </a:p>
          <a:p>
            <a:pPr algn="ctr"/>
            <a:r>
              <a:rPr lang="en-US" sz="4000" b="1" dirty="0"/>
              <a:t>Solar Panels</a:t>
            </a:r>
          </a:p>
          <a:p>
            <a:pPr algn="ctr"/>
            <a:endParaRPr lang="en-US" sz="3600" dirty="0"/>
          </a:p>
          <a:p>
            <a:pPr algn="ctr"/>
            <a:r>
              <a:rPr lang="en-US" sz="4000" b="1" dirty="0"/>
              <a:t>Blakemore</a:t>
            </a:r>
          </a:p>
          <a:p>
            <a:pPr algn="ctr"/>
            <a:r>
              <a:rPr lang="en-US" sz="3600" b="1" dirty="0"/>
              <a:t>&amp;</a:t>
            </a:r>
            <a:endParaRPr lang="en-US" sz="3600" dirty="0"/>
          </a:p>
          <a:p>
            <a:pPr algn="ctr"/>
            <a:r>
              <a:rPr lang="en-US" sz="4000" b="1" dirty="0"/>
              <a:t>Christ UMC</a:t>
            </a:r>
          </a:p>
        </p:txBody>
      </p:sp>
    </p:spTree>
    <p:extLst>
      <p:ext uri="{BB962C8B-B14F-4D97-AF65-F5344CB8AC3E}">
        <p14:creationId xmlns:p14="http://schemas.microsoft.com/office/powerpoint/2010/main" val="1181852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4BB51-0A11-504B-807B-A1A6F0B9D0BF}"/>
              </a:ext>
            </a:extLst>
          </p:cNvPr>
          <p:cNvSpPr>
            <a:spLocks noGrp="1"/>
          </p:cNvSpPr>
          <p:nvPr>
            <p:ph type="title"/>
          </p:nvPr>
        </p:nvSpPr>
        <p:spPr>
          <a:xfrm>
            <a:off x="354842" y="457200"/>
            <a:ext cx="3648199" cy="1600200"/>
          </a:xfrm>
        </p:spPr>
        <p:txBody>
          <a:bodyPr>
            <a:normAutofit/>
          </a:bodyPr>
          <a:lstStyle/>
          <a:p>
            <a:r>
              <a:rPr lang="en-US" sz="4800" b="1" dirty="0">
                <a:latin typeface="+mn-lt"/>
              </a:rPr>
              <a:t>Collaborating</a:t>
            </a:r>
          </a:p>
        </p:txBody>
      </p:sp>
      <p:sp>
        <p:nvSpPr>
          <p:cNvPr id="7" name="Text Placeholder 6">
            <a:extLst>
              <a:ext uri="{FF2B5EF4-FFF2-40B4-BE49-F238E27FC236}">
                <a16:creationId xmlns:a16="http://schemas.microsoft.com/office/drawing/2014/main" id="{17473530-A2E3-2E4D-B4EA-8854215C3B23}"/>
              </a:ext>
            </a:extLst>
          </p:cNvPr>
          <p:cNvSpPr>
            <a:spLocks noGrp="1"/>
          </p:cNvSpPr>
          <p:nvPr>
            <p:ph type="body" sz="half" idx="2"/>
          </p:nvPr>
        </p:nvSpPr>
        <p:spPr>
          <a:xfrm>
            <a:off x="464024" y="2388358"/>
            <a:ext cx="3539017" cy="3480630"/>
          </a:xfrm>
        </p:spPr>
        <p:txBody>
          <a:bodyPr>
            <a:normAutofit/>
          </a:bodyPr>
          <a:lstStyle/>
          <a:p>
            <a:r>
              <a:rPr lang="en-US" sz="3600" b="1" dirty="0"/>
              <a:t>Recycle Day</a:t>
            </a:r>
          </a:p>
        </p:txBody>
      </p:sp>
      <p:pic>
        <p:nvPicPr>
          <p:cNvPr id="18" name="Content Placeholder 17">
            <a:extLst>
              <a:ext uri="{FF2B5EF4-FFF2-40B4-BE49-F238E27FC236}">
                <a16:creationId xmlns:a16="http://schemas.microsoft.com/office/drawing/2014/main" id="{70B17C65-EEB4-4844-BFA5-4D758AADA34C}"/>
              </a:ext>
            </a:extLst>
          </p:cNvPr>
          <p:cNvPicPr>
            <a:picLocks noGrp="1" noChangeAspect="1"/>
          </p:cNvPicPr>
          <p:nvPr>
            <p:ph idx="1"/>
          </p:nvPr>
        </p:nvPicPr>
        <p:blipFill>
          <a:blip r:embed="rId3"/>
          <a:stretch>
            <a:fillRect/>
          </a:stretch>
        </p:blipFill>
        <p:spPr>
          <a:xfrm>
            <a:off x="4286591" y="0"/>
            <a:ext cx="7976470" cy="6857999"/>
          </a:xfrm>
        </p:spPr>
      </p:pic>
    </p:spTree>
    <p:extLst>
      <p:ext uri="{BB962C8B-B14F-4D97-AF65-F5344CB8AC3E}">
        <p14:creationId xmlns:p14="http://schemas.microsoft.com/office/powerpoint/2010/main" val="3405100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4F6F-948E-B641-A109-0B3063E8724B}"/>
              </a:ext>
            </a:extLst>
          </p:cNvPr>
          <p:cNvSpPr>
            <a:spLocks noGrp="1"/>
          </p:cNvSpPr>
          <p:nvPr>
            <p:ph type="title"/>
          </p:nvPr>
        </p:nvSpPr>
        <p:spPr>
          <a:xfrm>
            <a:off x="385763" y="629266"/>
            <a:ext cx="4100512" cy="1676603"/>
          </a:xfrm>
        </p:spPr>
        <p:txBody>
          <a:bodyPr>
            <a:normAutofit/>
          </a:bodyPr>
          <a:lstStyle/>
          <a:p>
            <a:r>
              <a:rPr lang="en-US" b="1" dirty="0">
                <a:latin typeface="+mn-lt"/>
              </a:rPr>
              <a:t>Using Our Assets</a:t>
            </a:r>
          </a:p>
        </p:txBody>
      </p:sp>
      <p:sp>
        <p:nvSpPr>
          <p:cNvPr id="9" name="Content Placeholder 8">
            <a:extLst>
              <a:ext uri="{FF2B5EF4-FFF2-40B4-BE49-F238E27FC236}">
                <a16:creationId xmlns:a16="http://schemas.microsoft.com/office/drawing/2014/main" id="{4A2D0985-04F8-4DEB-8F7D-F28688B72000}"/>
              </a:ext>
            </a:extLst>
          </p:cNvPr>
          <p:cNvSpPr>
            <a:spLocks noGrp="1"/>
          </p:cNvSpPr>
          <p:nvPr>
            <p:ph idx="1"/>
          </p:nvPr>
        </p:nvSpPr>
        <p:spPr>
          <a:xfrm>
            <a:off x="385763" y="2843213"/>
            <a:ext cx="3914634" cy="3380607"/>
          </a:xfrm>
        </p:spPr>
        <p:txBody>
          <a:bodyPr>
            <a:normAutofit/>
          </a:bodyPr>
          <a:lstStyle/>
          <a:p>
            <a:pPr marL="0" indent="0">
              <a:buNone/>
            </a:pPr>
            <a:r>
              <a:rPr lang="en-US" sz="3200" b="1" dirty="0"/>
              <a:t>Whatever they are!</a:t>
            </a:r>
          </a:p>
        </p:txBody>
      </p:sp>
      <p:pic>
        <p:nvPicPr>
          <p:cNvPr id="5" name="Content Placeholder 4">
            <a:extLst>
              <a:ext uri="{FF2B5EF4-FFF2-40B4-BE49-F238E27FC236}">
                <a16:creationId xmlns:a16="http://schemas.microsoft.com/office/drawing/2014/main" id="{1C1C8120-B0C0-E241-A1F1-0264E753CD11}"/>
              </a:ext>
            </a:extLst>
          </p:cNvPr>
          <p:cNvPicPr>
            <a:picLocks noChangeAspect="1"/>
          </p:cNvPicPr>
          <p:nvPr/>
        </p:nvPicPr>
        <p:blipFill rotWithShape="1">
          <a:blip r:embed="rId3"/>
          <a:srcRect r="17400"/>
          <a:stretch/>
        </p:blipFill>
        <p:spPr>
          <a:xfrm>
            <a:off x="4639056" y="10"/>
            <a:ext cx="7552944" cy="6857990"/>
          </a:xfrm>
          <a:prstGeom prst="rect">
            <a:avLst/>
          </a:prstGeom>
          <a:effectLst/>
        </p:spPr>
      </p:pic>
    </p:spTree>
    <p:extLst>
      <p:ext uri="{BB962C8B-B14F-4D97-AF65-F5344CB8AC3E}">
        <p14:creationId xmlns:p14="http://schemas.microsoft.com/office/powerpoint/2010/main" val="396304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3714C3-0C86-524E-AF28-71E8B277250A}"/>
              </a:ext>
            </a:extLst>
          </p:cNvPr>
          <p:cNvSpPr>
            <a:spLocks noGrp="1"/>
          </p:cNvSpPr>
          <p:nvPr>
            <p:ph type="title"/>
          </p:nvPr>
        </p:nvSpPr>
        <p:spPr>
          <a:xfrm>
            <a:off x="261256" y="457200"/>
            <a:ext cx="3194464" cy="1205345"/>
          </a:xfrm>
        </p:spPr>
        <p:txBody>
          <a:bodyPr/>
          <a:lstStyle/>
          <a:p>
            <a:pPr algn="ctr"/>
            <a:r>
              <a:rPr lang="en-US" b="1" dirty="0">
                <a:latin typeface="+mn-lt"/>
              </a:rPr>
              <a:t>Repairing Land and Waterway</a:t>
            </a:r>
          </a:p>
        </p:txBody>
      </p:sp>
      <p:pic>
        <p:nvPicPr>
          <p:cNvPr id="8" name="Picture Placeholder 7">
            <a:extLst>
              <a:ext uri="{FF2B5EF4-FFF2-40B4-BE49-F238E27FC236}">
                <a16:creationId xmlns:a16="http://schemas.microsoft.com/office/drawing/2014/main" id="{CB6D53DC-FABD-144C-94BF-F4BB5BAF5AA4}"/>
              </a:ext>
            </a:extLst>
          </p:cNvPr>
          <p:cNvPicPr>
            <a:picLocks noGrp="1" noChangeAspect="1"/>
          </p:cNvPicPr>
          <p:nvPr>
            <p:ph type="pic" idx="1"/>
          </p:nvPr>
        </p:nvPicPr>
        <p:blipFill>
          <a:blip r:embed="rId3"/>
          <a:srcRect l="2508" r="2508"/>
          <a:stretch>
            <a:fillRect/>
          </a:stretch>
        </p:blipFill>
        <p:spPr>
          <a:xfrm>
            <a:off x="3455719" y="-320633"/>
            <a:ext cx="8736281" cy="7178634"/>
          </a:xfrm>
        </p:spPr>
      </p:pic>
      <p:sp>
        <p:nvSpPr>
          <p:cNvPr id="6" name="Text Placeholder 5">
            <a:extLst>
              <a:ext uri="{FF2B5EF4-FFF2-40B4-BE49-F238E27FC236}">
                <a16:creationId xmlns:a16="http://schemas.microsoft.com/office/drawing/2014/main" id="{410E18E3-7C48-9E40-82BD-323BB4B931D3}"/>
              </a:ext>
            </a:extLst>
          </p:cNvPr>
          <p:cNvSpPr>
            <a:spLocks noGrp="1"/>
          </p:cNvSpPr>
          <p:nvPr>
            <p:ph type="body" sz="half" idx="2"/>
          </p:nvPr>
        </p:nvSpPr>
        <p:spPr>
          <a:xfrm>
            <a:off x="261255" y="2128057"/>
            <a:ext cx="2968831" cy="4472247"/>
          </a:xfrm>
        </p:spPr>
        <p:txBody>
          <a:bodyPr>
            <a:normAutofit fontScale="85000" lnSpcReduction="20000"/>
          </a:bodyPr>
          <a:lstStyle/>
          <a:p>
            <a:pPr algn="ctr"/>
            <a:r>
              <a:rPr lang="en-US" sz="3000" b="1" dirty="0"/>
              <a:t>BEFORE</a:t>
            </a:r>
          </a:p>
          <a:p>
            <a:pPr>
              <a:lnSpc>
                <a:spcPct val="150000"/>
              </a:lnSpc>
            </a:pPr>
            <a:r>
              <a:rPr lang="en-US" sz="3000" b="1" dirty="0"/>
              <a:t>Hillcrest UMC 2015</a:t>
            </a:r>
          </a:p>
          <a:p>
            <a:pPr>
              <a:lnSpc>
                <a:spcPct val="110000"/>
              </a:lnSpc>
            </a:pPr>
            <a:r>
              <a:rPr lang="en-US" sz="3000" b="1" dirty="0"/>
              <a:t>1750 feet of stream frontage on a branch of Mill Creek</a:t>
            </a:r>
          </a:p>
          <a:p>
            <a:pPr>
              <a:lnSpc>
                <a:spcPct val="150000"/>
              </a:lnSpc>
            </a:pPr>
            <a:r>
              <a:rPr lang="en-US" sz="3000" b="1" dirty="0"/>
              <a:t>Almost half an acre</a:t>
            </a:r>
          </a:p>
          <a:p>
            <a:pPr>
              <a:lnSpc>
                <a:spcPct val="150000"/>
              </a:lnSpc>
            </a:pPr>
            <a:r>
              <a:rPr lang="en-US" sz="3000" b="1" dirty="0"/>
              <a:t>1 day of planting</a:t>
            </a:r>
          </a:p>
          <a:p>
            <a:endParaRPr lang="en-US" dirty="0"/>
          </a:p>
          <a:p>
            <a:r>
              <a:rPr lang="en-US" sz="3100" b="1" dirty="0"/>
              <a:t>75 volunteers</a:t>
            </a:r>
          </a:p>
        </p:txBody>
      </p:sp>
    </p:spTree>
    <p:extLst>
      <p:ext uri="{BB962C8B-B14F-4D97-AF65-F5344CB8AC3E}">
        <p14:creationId xmlns:p14="http://schemas.microsoft.com/office/powerpoint/2010/main" val="3466460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A293BC2-DC30-3A48-8EE0-18AA571E3202}"/>
              </a:ext>
            </a:extLst>
          </p:cNvPr>
          <p:cNvPicPr>
            <a:picLocks noGrp="1" noChangeAspect="1"/>
          </p:cNvPicPr>
          <p:nvPr>
            <p:ph type="pic" idx="1"/>
          </p:nvPr>
        </p:nvPicPr>
        <p:blipFill>
          <a:blip r:embed="rId3"/>
          <a:srcRect l="2508" r="2508"/>
          <a:stretch>
            <a:fillRect/>
          </a:stretch>
        </p:blipFill>
        <p:spPr>
          <a:xfrm>
            <a:off x="3956858" y="0"/>
            <a:ext cx="8649054" cy="6858000"/>
          </a:xfrm>
        </p:spPr>
      </p:pic>
      <p:sp>
        <p:nvSpPr>
          <p:cNvPr id="4" name="Text Placeholder 3">
            <a:extLst>
              <a:ext uri="{FF2B5EF4-FFF2-40B4-BE49-F238E27FC236}">
                <a16:creationId xmlns:a16="http://schemas.microsoft.com/office/drawing/2014/main" id="{9AA8E6FA-7DB7-7C48-8F1C-02DA2C1C3EDB}"/>
              </a:ext>
            </a:extLst>
          </p:cNvPr>
          <p:cNvSpPr>
            <a:spLocks noGrp="1"/>
          </p:cNvSpPr>
          <p:nvPr>
            <p:ph type="body" sz="half" idx="2"/>
          </p:nvPr>
        </p:nvSpPr>
        <p:spPr>
          <a:xfrm>
            <a:off x="581892" y="1795549"/>
            <a:ext cx="3082310" cy="4788131"/>
          </a:xfrm>
        </p:spPr>
        <p:txBody>
          <a:bodyPr>
            <a:normAutofit fontScale="92500" lnSpcReduction="20000"/>
          </a:bodyPr>
          <a:lstStyle/>
          <a:p>
            <a:pPr algn="ctr"/>
            <a:r>
              <a:rPr lang="en-US" sz="2800" b="1" dirty="0"/>
              <a:t>AFTER</a:t>
            </a:r>
          </a:p>
          <a:p>
            <a:pPr>
              <a:lnSpc>
                <a:spcPct val="150000"/>
              </a:lnSpc>
            </a:pPr>
            <a:r>
              <a:rPr lang="en-US" sz="2800" b="1" dirty="0"/>
              <a:t>3 years later</a:t>
            </a:r>
          </a:p>
          <a:p>
            <a:pPr>
              <a:lnSpc>
                <a:spcPct val="110000"/>
              </a:lnSpc>
            </a:pPr>
            <a:r>
              <a:rPr lang="en-US" sz="2800" b="1" dirty="0"/>
              <a:t>50 pounds of CO</a:t>
            </a:r>
            <a:r>
              <a:rPr lang="en-US" sz="2800" b="1" baseline="-25000" dirty="0"/>
              <a:t>2 </a:t>
            </a:r>
            <a:r>
              <a:rPr lang="en-US" sz="2800" b="1" dirty="0"/>
              <a:t>removed annually per tree </a:t>
            </a:r>
          </a:p>
          <a:p>
            <a:pPr>
              <a:lnSpc>
                <a:spcPct val="110000"/>
              </a:lnSpc>
            </a:pPr>
            <a:r>
              <a:rPr lang="en-US" sz="2800" b="1" dirty="0"/>
              <a:t>Decreased storm runoff</a:t>
            </a:r>
          </a:p>
          <a:p>
            <a:pPr>
              <a:lnSpc>
                <a:spcPct val="110000"/>
              </a:lnSpc>
            </a:pPr>
            <a:r>
              <a:rPr lang="en-US" sz="2800" b="1" dirty="0"/>
              <a:t>Improved water quality</a:t>
            </a:r>
          </a:p>
          <a:p>
            <a:pPr>
              <a:lnSpc>
                <a:spcPct val="100000"/>
              </a:lnSpc>
            </a:pPr>
            <a:r>
              <a:rPr lang="en-US" sz="2800" b="1" dirty="0"/>
              <a:t>Improved ecosystem health</a:t>
            </a:r>
          </a:p>
        </p:txBody>
      </p:sp>
      <p:sp>
        <p:nvSpPr>
          <p:cNvPr id="2" name="Title 1">
            <a:extLst>
              <a:ext uri="{FF2B5EF4-FFF2-40B4-BE49-F238E27FC236}">
                <a16:creationId xmlns:a16="http://schemas.microsoft.com/office/drawing/2014/main" id="{1C74484F-6A83-194B-82DF-376AC3FEC36C}"/>
              </a:ext>
            </a:extLst>
          </p:cNvPr>
          <p:cNvSpPr>
            <a:spLocks noGrp="1"/>
          </p:cNvSpPr>
          <p:nvPr>
            <p:ph type="title"/>
          </p:nvPr>
        </p:nvSpPr>
        <p:spPr>
          <a:xfrm>
            <a:off x="427512" y="457200"/>
            <a:ext cx="4543499" cy="1157844"/>
          </a:xfrm>
        </p:spPr>
        <p:txBody>
          <a:bodyPr>
            <a:normAutofit/>
          </a:bodyPr>
          <a:lstStyle/>
          <a:p>
            <a:r>
              <a:rPr lang="en-US" sz="4800" b="1" dirty="0">
                <a:latin typeface="+mn-lt"/>
              </a:rPr>
              <a:t>400 Trees Later</a:t>
            </a:r>
          </a:p>
        </p:txBody>
      </p:sp>
    </p:spTree>
    <p:extLst>
      <p:ext uri="{BB962C8B-B14F-4D97-AF65-F5344CB8AC3E}">
        <p14:creationId xmlns:p14="http://schemas.microsoft.com/office/powerpoint/2010/main" val="39947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F538DE5-A30F-4117-9482-6CCAD2A82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6833C6B-9FFC-D349-8673-EEE6B454F628}"/>
              </a:ext>
            </a:extLst>
          </p:cNvPr>
          <p:cNvPicPr>
            <a:picLocks noChangeAspect="1"/>
          </p:cNvPicPr>
          <p:nvPr/>
        </p:nvPicPr>
        <p:blipFill rotWithShape="1">
          <a:blip r:embed="rId3"/>
          <a:srcRect l="492" r="16158" b="-6"/>
          <a:stretch/>
        </p:blipFill>
        <p:spPr>
          <a:xfrm>
            <a:off x="1984142" y="161271"/>
            <a:ext cx="3235729" cy="2834091"/>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
        <p:nvSpPr>
          <p:cNvPr id="15" name="Freeform: Shape 14">
            <a:extLst>
              <a:ext uri="{FF2B5EF4-FFF2-40B4-BE49-F238E27FC236}">
                <a16:creationId xmlns:a16="http://schemas.microsoft.com/office/drawing/2014/main" id="{DB01F01A-0922-4194-8449-21D15139A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5360" y="834629"/>
            <a:ext cx="4979816" cy="4361685"/>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53BB947-82AC-A744-9FA4-89D68662A5DF}"/>
              </a:ext>
            </a:extLst>
          </p:cNvPr>
          <p:cNvPicPr>
            <a:picLocks noChangeAspect="1"/>
          </p:cNvPicPr>
          <p:nvPr/>
        </p:nvPicPr>
        <p:blipFill rotWithShape="1">
          <a:blip r:embed="rId4"/>
          <a:srcRect l="1861" r="1283" b="3"/>
          <a:stretch/>
        </p:blipFill>
        <p:spPr>
          <a:xfrm>
            <a:off x="1413814" y="3110496"/>
            <a:ext cx="6874459" cy="3903582"/>
          </a:xfrm>
          <a:custGeom>
            <a:avLst/>
            <a:gdLst/>
            <a:ahLst/>
            <a:cxnLst/>
            <a:rect l="l" t="t" r="r" b="b"/>
            <a:pathLst>
              <a:path w="6874459" h="3903582">
                <a:moveTo>
                  <a:pt x="209892" y="3722466"/>
                </a:moveTo>
                <a:lnTo>
                  <a:pt x="226467" y="3751176"/>
                </a:lnTo>
                <a:cubicBezTo>
                  <a:pt x="243276" y="3780289"/>
                  <a:pt x="261205" y="3811341"/>
                  <a:pt x="280329" y="3844465"/>
                </a:cubicBezTo>
                <a:lnTo>
                  <a:pt x="314461" y="3903582"/>
                </a:lnTo>
                <a:lnTo>
                  <a:pt x="308088" y="3903582"/>
                </a:lnTo>
                <a:close/>
                <a:moveTo>
                  <a:pt x="1972276" y="83"/>
                </a:moveTo>
                <a:cubicBezTo>
                  <a:pt x="1972276" y="83"/>
                  <a:pt x="1972276" y="83"/>
                  <a:pt x="4889531" y="7396"/>
                </a:cubicBezTo>
                <a:cubicBezTo>
                  <a:pt x="5075389" y="2170"/>
                  <a:pt x="5250964" y="104959"/>
                  <a:pt x="5342525" y="263545"/>
                </a:cubicBezTo>
                <a:cubicBezTo>
                  <a:pt x="5342525" y="263545"/>
                  <a:pt x="5342525" y="263545"/>
                  <a:pt x="6804327" y="2795463"/>
                </a:cubicBezTo>
                <a:cubicBezTo>
                  <a:pt x="6899045" y="2959518"/>
                  <a:pt x="6897117" y="3157497"/>
                  <a:pt x="6802819" y="3321310"/>
                </a:cubicBezTo>
                <a:cubicBezTo>
                  <a:pt x="6802819" y="3321310"/>
                  <a:pt x="6802819" y="3321310"/>
                  <a:pt x="6498164" y="3849761"/>
                </a:cubicBezTo>
                <a:lnTo>
                  <a:pt x="6467137" y="3903582"/>
                </a:lnTo>
                <a:lnTo>
                  <a:pt x="412141" y="3903582"/>
                </a:lnTo>
                <a:lnTo>
                  <a:pt x="325868" y="3754155"/>
                </a:lnTo>
                <a:cubicBezTo>
                  <a:pt x="245570" y="3615073"/>
                  <a:pt x="159917" y="3466719"/>
                  <a:pt x="68554" y="3308473"/>
                </a:cubicBezTo>
                <a:cubicBezTo>
                  <a:pt x="-23006" y="3149886"/>
                  <a:pt x="-24236" y="2946439"/>
                  <a:pt x="73219" y="2788094"/>
                </a:cubicBezTo>
                <a:cubicBezTo>
                  <a:pt x="73219" y="2788094"/>
                  <a:pt x="73219" y="2788094"/>
                  <a:pt x="1525513" y="258022"/>
                </a:cubicBezTo>
                <a:cubicBezTo>
                  <a:pt x="1614363" y="97353"/>
                  <a:pt x="1788710" y="-3305"/>
                  <a:pt x="1972276" y="83"/>
                </a:cubicBezTo>
                <a:close/>
              </a:path>
            </a:pathLst>
          </a:custGeom>
        </p:spPr>
      </p:pic>
      <p:sp>
        <p:nvSpPr>
          <p:cNvPr id="8" name="TextBox 7">
            <a:extLst>
              <a:ext uri="{FF2B5EF4-FFF2-40B4-BE49-F238E27FC236}">
                <a16:creationId xmlns:a16="http://schemas.microsoft.com/office/drawing/2014/main" id="{C66C086E-94F2-924E-AB28-17E51AA900C3}"/>
              </a:ext>
            </a:extLst>
          </p:cNvPr>
          <p:cNvSpPr txBox="1"/>
          <p:nvPr/>
        </p:nvSpPr>
        <p:spPr>
          <a:xfrm>
            <a:off x="7250164" y="2184829"/>
            <a:ext cx="3859398" cy="17957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dirty="0">
                <a:solidFill>
                  <a:schemeClr val="bg1"/>
                </a:solidFill>
                <a:ea typeface="+mj-ea"/>
                <a:cs typeface="+mj-cs"/>
              </a:rPr>
              <a:t>We are not alone!</a:t>
            </a:r>
          </a:p>
        </p:txBody>
      </p:sp>
      <p:pic>
        <p:nvPicPr>
          <p:cNvPr id="7" name="Picture 6">
            <a:extLst>
              <a:ext uri="{FF2B5EF4-FFF2-40B4-BE49-F238E27FC236}">
                <a16:creationId xmlns:a16="http://schemas.microsoft.com/office/drawing/2014/main" id="{DA93545A-AF61-DF44-8D0A-F9E439833925}"/>
              </a:ext>
            </a:extLst>
          </p:cNvPr>
          <p:cNvPicPr>
            <a:picLocks noChangeAspect="1"/>
          </p:cNvPicPr>
          <p:nvPr/>
        </p:nvPicPr>
        <p:blipFill rotWithShape="1">
          <a:blip r:embed="rId5"/>
          <a:srcRect r="3" b="12415"/>
          <a:stretch/>
        </p:blipFill>
        <p:spPr>
          <a:xfrm>
            <a:off x="-135394" y="2188241"/>
            <a:ext cx="2845481" cy="2492282"/>
          </a:xfrm>
          <a:custGeom>
            <a:avLst/>
            <a:gdLst/>
            <a:ahLst/>
            <a:cxnLst/>
            <a:rect l="l" t="t" r="r" b="b"/>
            <a:pathLst>
              <a:path w="2267650" h="1986175">
                <a:moveTo>
                  <a:pt x="646966" y="0"/>
                </a:moveTo>
                <a:cubicBezTo>
                  <a:pt x="1622862" y="0"/>
                  <a:pt x="1622862" y="0"/>
                  <a:pt x="1622862" y="0"/>
                </a:cubicBezTo>
                <a:cubicBezTo>
                  <a:pt x="1672237" y="0"/>
                  <a:pt x="1736136" y="34443"/>
                  <a:pt x="1762276" y="77496"/>
                </a:cubicBezTo>
                <a:cubicBezTo>
                  <a:pt x="2250223" y="912722"/>
                  <a:pt x="2250223" y="912722"/>
                  <a:pt x="2250223" y="912722"/>
                </a:cubicBezTo>
                <a:cubicBezTo>
                  <a:pt x="2273459" y="958645"/>
                  <a:pt x="2273459" y="1027530"/>
                  <a:pt x="2250223" y="1073454"/>
                </a:cubicBezTo>
                <a:cubicBezTo>
                  <a:pt x="1762276" y="1908680"/>
                  <a:pt x="1762276" y="1908680"/>
                  <a:pt x="1762276" y="1908680"/>
                </a:cubicBezTo>
                <a:cubicBezTo>
                  <a:pt x="1736136" y="1951733"/>
                  <a:pt x="1672237" y="1986175"/>
                  <a:pt x="1622862" y="1986175"/>
                </a:cubicBezTo>
                <a:lnTo>
                  <a:pt x="646966" y="1986175"/>
                </a:lnTo>
                <a:cubicBezTo>
                  <a:pt x="594686" y="1986175"/>
                  <a:pt x="530789" y="1951733"/>
                  <a:pt x="507553" y="1908680"/>
                </a:cubicBezTo>
                <a:cubicBezTo>
                  <a:pt x="19605" y="1073454"/>
                  <a:pt x="19605" y="1073454"/>
                  <a:pt x="19605" y="1073454"/>
                </a:cubicBezTo>
                <a:cubicBezTo>
                  <a:pt x="-6535" y="1027530"/>
                  <a:pt x="-6535" y="958645"/>
                  <a:pt x="19605" y="912722"/>
                </a:cubicBezTo>
                <a:cubicBezTo>
                  <a:pt x="507553" y="77496"/>
                  <a:pt x="507553" y="77496"/>
                  <a:pt x="507553" y="77496"/>
                </a:cubicBezTo>
                <a:cubicBezTo>
                  <a:pt x="530789" y="34443"/>
                  <a:pt x="594686" y="0"/>
                  <a:pt x="646966" y="0"/>
                </a:cubicBezTo>
                <a:close/>
              </a:path>
            </a:pathLst>
          </a:custGeom>
        </p:spPr>
      </p:pic>
    </p:spTree>
    <p:extLst>
      <p:ext uri="{BB962C8B-B14F-4D97-AF65-F5344CB8AC3E}">
        <p14:creationId xmlns:p14="http://schemas.microsoft.com/office/powerpoint/2010/main" val="91891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0E425-4FB0-E846-8225-6DE162170528}"/>
              </a:ext>
            </a:extLst>
          </p:cNvPr>
          <p:cNvPicPr>
            <a:picLocks noChangeAspect="1"/>
          </p:cNvPicPr>
          <p:nvPr/>
        </p:nvPicPr>
        <p:blipFill>
          <a:blip r:embed="rId3"/>
          <a:stretch>
            <a:fillRect/>
          </a:stretch>
        </p:blipFill>
        <p:spPr>
          <a:xfrm>
            <a:off x="-318052" y="0"/>
            <a:ext cx="12191999" cy="4374386"/>
          </a:xfrm>
          <a:prstGeom prst="rect">
            <a:avLst/>
          </a:prstGeom>
        </p:spPr>
      </p:pic>
      <p:sp>
        <p:nvSpPr>
          <p:cNvPr id="4" name="TextBox 3">
            <a:extLst>
              <a:ext uri="{FF2B5EF4-FFF2-40B4-BE49-F238E27FC236}">
                <a16:creationId xmlns:a16="http://schemas.microsoft.com/office/drawing/2014/main" id="{7EDD1363-F2FB-8440-8AD9-B4377004411D}"/>
              </a:ext>
            </a:extLst>
          </p:cNvPr>
          <p:cNvSpPr txBox="1"/>
          <p:nvPr/>
        </p:nvSpPr>
        <p:spPr>
          <a:xfrm>
            <a:off x="0" y="5267739"/>
            <a:ext cx="12191999" cy="707886"/>
          </a:xfrm>
          <a:prstGeom prst="rect">
            <a:avLst/>
          </a:prstGeom>
          <a:noFill/>
        </p:spPr>
        <p:txBody>
          <a:bodyPr wrap="square" rtlCol="0">
            <a:spAutoFit/>
          </a:bodyPr>
          <a:lstStyle/>
          <a:p>
            <a:r>
              <a:rPr lang="en-US" sz="4000" b="1" dirty="0"/>
              <a:t>    Education 		   Advocacy 	       Practice/Stewardship</a:t>
            </a:r>
          </a:p>
        </p:txBody>
      </p:sp>
    </p:spTree>
    <p:extLst>
      <p:ext uri="{BB962C8B-B14F-4D97-AF65-F5344CB8AC3E}">
        <p14:creationId xmlns:p14="http://schemas.microsoft.com/office/powerpoint/2010/main" val="1374044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3B3F1-0557-BF45-8D86-CAA50E50C81B}"/>
              </a:ext>
            </a:extLst>
          </p:cNvPr>
          <p:cNvSpPr>
            <a:spLocks noGrp="1"/>
          </p:cNvSpPr>
          <p:nvPr>
            <p:ph type="title"/>
          </p:nvPr>
        </p:nvSpPr>
        <p:spPr>
          <a:xfrm>
            <a:off x="218661" y="365125"/>
            <a:ext cx="6874035" cy="1828800"/>
          </a:xfrm>
        </p:spPr>
        <p:txBody>
          <a:bodyPr>
            <a:normAutofit/>
          </a:bodyPr>
          <a:lstStyle/>
          <a:p>
            <a:pPr algn="ctr"/>
            <a:r>
              <a:rPr lang="en-US" sz="5400" b="1" dirty="0">
                <a:latin typeface="+mn-lt"/>
              </a:rPr>
              <a:t>Your Turn!</a:t>
            </a:r>
          </a:p>
        </p:txBody>
      </p:sp>
      <p:sp>
        <p:nvSpPr>
          <p:cNvPr id="3" name="Content Placeholder 2">
            <a:extLst>
              <a:ext uri="{FF2B5EF4-FFF2-40B4-BE49-F238E27FC236}">
                <a16:creationId xmlns:a16="http://schemas.microsoft.com/office/drawing/2014/main" id="{F65D63A0-BB0F-0B42-99D9-4416996B322E}"/>
              </a:ext>
            </a:extLst>
          </p:cNvPr>
          <p:cNvSpPr>
            <a:spLocks noGrp="1"/>
          </p:cNvSpPr>
          <p:nvPr>
            <p:ph idx="1"/>
          </p:nvPr>
        </p:nvSpPr>
        <p:spPr>
          <a:xfrm>
            <a:off x="218661" y="2322576"/>
            <a:ext cx="6874035" cy="3958954"/>
          </a:xfrm>
        </p:spPr>
        <p:txBody>
          <a:bodyPr>
            <a:noAutofit/>
          </a:bodyPr>
          <a:lstStyle/>
          <a:p>
            <a:r>
              <a:rPr lang="en-US" sz="3600" b="1" dirty="0"/>
              <a:t>What of these ideas please you?</a:t>
            </a:r>
          </a:p>
          <a:p>
            <a:endParaRPr lang="en-US" sz="3600" b="1" dirty="0"/>
          </a:p>
          <a:p>
            <a:r>
              <a:rPr lang="en-US" sz="3600" b="1" dirty="0"/>
              <a:t>What possibilities excite you?</a:t>
            </a:r>
          </a:p>
          <a:p>
            <a:endParaRPr lang="en-US" sz="3600" b="1" dirty="0"/>
          </a:p>
          <a:p>
            <a:pPr>
              <a:spcAft>
                <a:spcPts val="600"/>
              </a:spcAft>
            </a:pPr>
            <a:r>
              <a:rPr lang="en-US" sz="3600" b="1" dirty="0"/>
              <a:t>What ideas do you think West End should investigate further?</a:t>
            </a:r>
          </a:p>
        </p:txBody>
      </p:sp>
      <p:pic>
        <p:nvPicPr>
          <p:cNvPr id="5" name="Picture 4">
            <a:extLst>
              <a:ext uri="{FF2B5EF4-FFF2-40B4-BE49-F238E27FC236}">
                <a16:creationId xmlns:a16="http://schemas.microsoft.com/office/drawing/2014/main" id="{37992B9D-FC67-CB45-83BD-0BCCDDAC1D4D}"/>
              </a:ext>
            </a:extLst>
          </p:cNvPr>
          <p:cNvPicPr>
            <a:picLocks noChangeAspect="1"/>
          </p:cNvPicPr>
          <p:nvPr/>
        </p:nvPicPr>
        <p:blipFill rotWithShape="1">
          <a:blip r:embed="rId3"/>
          <a:srcRect t="1337" r="-2" b="-2"/>
          <a:stretch/>
        </p:blipFill>
        <p:spPr>
          <a:xfrm>
            <a:off x="7552266" y="10"/>
            <a:ext cx="4639733" cy="6857990"/>
          </a:xfrm>
          <a:prstGeom prst="rect">
            <a:avLst/>
          </a:prstGeom>
        </p:spPr>
      </p:pic>
    </p:spTree>
    <p:extLst>
      <p:ext uri="{BB962C8B-B14F-4D97-AF65-F5344CB8AC3E}">
        <p14:creationId xmlns:p14="http://schemas.microsoft.com/office/powerpoint/2010/main" val="397365175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08022-E517-3148-82D5-FF52CC417841}"/>
              </a:ext>
            </a:extLst>
          </p:cNvPr>
          <p:cNvSpPr>
            <a:spLocks noGrp="1"/>
          </p:cNvSpPr>
          <p:nvPr>
            <p:ph type="title"/>
          </p:nvPr>
        </p:nvSpPr>
        <p:spPr>
          <a:xfrm>
            <a:off x="6944140" y="516835"/>
            <a:ext cx="4996070" cy="5751443"/>
          </a:xfrm>
          <a:noFill/>
        </p:spPr>
        <p:txBody>
          <a:bodyPr vert="horz" lIns="91440" tIns="45720" rIns="91440" bIns="45720" rtlCol="0" anchor="b">
            <a:normAutofit/>
          </a:bodyPr>
          <a:lstStyle/>
          <a:p>
            <a:r>
              <a:rPr lang="en-US" sz="4000" b="1" dirty="0">
                <a:latin typeface="+mn-lt"/>
              </a:rPr>
              <a:t>“Don't it always seem to go</a:t>
            </a:r>
            <a:br>
              <a:rPr lang="en-US" sz="4000" b="1" dirty="0">
                <a:latin typeface="+mn-lt"/>
              </a:rPr>
            </a:br>
            <a:r>
              <a:rPr lang="en-US" sz="4000" b="1" dirty="0">
                <a:latin typeface="+mn-lt"/>
              </a:rPr>
              <a:t>That you don't know what you've got </a:t>
            </a:r>
            <a:br>
              <a:rPr lang="en-US" sz="4000" b="1" dirty="0">
                <a:latin typeface="+mn-lt"/>
              </a:rPr>
            </a:br>
            <a:r>
              <a:rPr lang="en-US" sz="4000" b="1" dirty="0" err="1">
                <a:latin typeface="+mn-lt"/>
              </a:rPr>
              <a:t>til</a:t>
            </a:r>
            <a:r>
              <a:rPr lang="en-US" sz="4000" b="1" dirty="0">
                <a:latin typeface="+mn-lt"/>
              </a:rPr>
              <a:t> it’s gone</a:t>
            </a:r>
            <a:br>
              <a:rPr lang="en-US" sz="4000" b="1" dirty="0">
                <a:latin typeface="+mn-lt"/>
              </a:rPr>
            </a:br>
            <a:r>
              <a:rPr lang="en-US" sz="4000" b="1" dirty="0">
                <a:latin typeface="+mn-lt"/>
              </a:rPr>
              <a:t>They paved paradise</a:t>
            </a:r>
            <a:br>
              <a:rPr lang="en-US" sz="4000" b="1" dirty="0">
                <a:latin typeface="+mn-lt"/>
              </a:rPr>
            </a:br>
            <a:r>
              <a:rPr lang="en-US" sz="4000" b="1" dirty="0">
                <a:latin typeface="+mn-lt"/>
              </a:rPr>
              <a:t>And put up a parking lot.”</a:t>
            </a:r>
            <a:r>
              <a:rPr lang="en-US" sz="4000" dirty="0">
                <a:latin typeface="+mn-lt"/>
              </a:rPr>
              <a:t>  </a:t>
            </a:r>
            <a:r>
              <a:rPr lang="en-US" sz="4000" dirty="0"/>
              <a:t>           </a:t>
            </a:r>
            <a:r>
              <a:rPr lang="en-US" sz="3100" dirty="0"/>
              <a:t>—Joni Mitchell</a:t>
            </a:r>
          </a:p>
        </p:txBody>
      </p:sp>
      <p:pic>
        <p:nvPicPr>
          <p:cNvPr id="5" name="Content Placeholder 4">
            <a:extLst>
              <a:ext uri="{FF2B5EF4-FFF2-40B4-BE49-F238E27FC236}">
                <a16:creationId xmlns:a16="http://schemas.microsoft.com/office/drawing/2014/main" id="{BA04AB15-9B01-F849-B39A-4C2AF0B0514E}"/>
              </a:ext>
            </a:extLst>
          </p:cNvPr>
          <p:cNvPicPr>
            <a:picLocks noGrp="1" noChangeAspect="1"/>
          </p:cNvPicPr>
          <p:nvPr>
            <p:ph idx="1"/>
          </p:nvPr>
        </p:nvPicPr>
        <p:blipFill rotWithShape="1">
          <a:blip r:embed="rId3"/>
          <a:srcRect r="8982" b="2"/>
          <a:stretch/>
        </p:blipFill>
        <p:spPr>
          <a:xfrm rot="5400000">
            <a:off x="-1007166" y="583098"/>
            <a:ext cx="8083828" cy="6917633"/>
          </a:xfrm>
          <a:prstGeom prst="rect">
            <a:avLst/>
          </a:prstGeom>
        </p:spPr>
      </p:pic>
    </p:spTree>
    <p:extLst>
      <p:ext uri="{BB962C8B-B14F-4D97-AF65-F5344CB8AC3E}">
        <p14:creationId xmlns:p14="http://schemas.microsoft.com/office/powerpoint/2010/main" val="427652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00A2-15E9-904F-A490-680A15F1135B}"/>
              </a:ext>
            </a:extLst>
          </p:cNvPr>
          <p:cNvSpPr>
            <a:spLocks noGrp="1"/>
          </p:cNvSpPr>
          <p:nvPr>
            <p:ph type="title"/>
          </p:nvPr>
        </p:nvSpPr>
        <p:spPr>
          <a:xfrm>
            <a:off x="6745735" y="640081"/>
            <a:ext cx="4806184" cy="4740302"/>
          </a:xfrm>
          <a:noFill/>
        </p:spPr>
        <p:txBody>
          <a:bodyPr vert="horz" lIns="91440" tIns="45720" rIns="91440" bIns="45720" rtlCol="0" anchor="b">
            <a:normAutofit/>
          </a:bodyPr>
          <a:lstStyle/>
          <a:p>
            <a:r>
              <a:rPr lang="en-US" b="1" dirty="0">
                <a:latin typeface="+mn-lt"/>
              </a:rPr>
              <a:t>Geothermal installations bring in warmth and cooling from the earth.</a:t>
            </a:r>
          </a:p>
        </p:txBody>
      </p:sp>
      <p:pic>
        <p:nvPicPr>
          <p:cNvPr id="5" name="Content Placeholder 4">
            <a:extLst>
              <a:ext uri="{FF2B5EF4-FFF2-40B4-BE49-F238E27FC236}">
                <a16:creationId xmlns:a16="http://schemas.microsoft.com/office/drawing/2014/main" id="{E079F501-E1F2-744D-B9B7-994E3AE6F287}"/>
              </a:ext>
            </a:extLst>
          </p:cNvPr>
          <p:cNvPicPr>
            <a:picLocks noGrp="1" noChangeAspect="1"/>
          </p:cNvPicPr>
          <p:nvPr>
            <p:ph idx="1"/>
          </p:nvPr>
        </p:nvPicPr>
        <p:blipFill rotWithShape="1">
          <a:blip r:embed="rId3"/>
          <a:srcRect t="7681" r="-1" b="8077"/>
          <a:stretch/>
        </p:blipFill>
        <p:spPr>
          <a:xfrm>
            <a:off x="20" y="10"/>
            <a:ext cx="6105635" cy="6857990"/>
          </a:xfrm>
          <a:prstGeom prst="rect">
            <a:avLst/>
          </a:prstGeom>
        </p:spPr>
      </p:pic>
    </p:spTree>
    <p:extLst>
      <p:ext uri="{BB962C8B-B14F-4D97-AF65-F5344CB8AC3E}">
        <p14:creationId xmlns:p14="http://schemas.microsoft.com/office/powerpoint/2010/main" val="359890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B49832-56AB-DA41-A787-EBDF21E1D1CB}"/>
              </a:ext>
            </a:extLst>
          </p:cNvPr>
          <p:cNvSpPr>
            <a:spLocks noGrp="1"/>
          </p:cNvSpPr>
          <p:nvPr>
            <p:ph type="title"/>
          </p:nvPr>
        </p:nvSpPr>
        <p:spPr>
          <a:xfrm>
            <a:off x="702364" y="457199"/>
            <a:ext cx="3101009" cy="3584713"/>
          </a:xfrm>
        </p:spPr>
        <p:txBody>
          <a:bodyPr>
            <a:normAutofit/>
          </a:bodyPr>
          <a:lstStyle/>
          <a:p>
            <a:r>
              <a:rPr lang="en-US" sz="4400" b="1" dirty="0">
                <a:latin typeface="+mn-lt"/>
              </a:rPr>
              <a:t>100 </a:t>
            </a:r>
            <a:br>
              <a:rPr lang="en-US" sz="4400" b="1" dirty="0">
                <a:latin typeface="+mn-lt"/>
              </a:rPr>
            </a:br>
            <a:r>
              <a:rPr lang="en-US" sz="4400" b="1" dirty="0">
                <a:latin typeface="+mn-lt"/>
              </a:rPr>
              <a:t>solar panels added </a:t>
            </a:r>
            <a:br>
              <a:rPr lang="en-US" sz="4400" b="1" dirty="0">
                <a:latin typeface="+mn-lt"/>
              </a:rPr>
            </a:br>
            <a:r>
              <a:rPr lang="en-US" sz="4400" b="1" dirty="0">
                <a:latin typeface="+mn-lt"/>
              </a:rPr>
              <a:t>on the roof</a:t>
            </a:r>
          </a:p>
        </p:txBody>
      </p:sp>
      <p:pic>
        <p:nvPicPr>
          <p:cNvPr id="5" name="Content Placeholder 4">
            <a:extLst>
              <a:ext uri="{FF2B5EF4-FFF2-40B4-BE49-F238E27FC236}">
                <a16:creationId xmlns:a16="http://schemas.microsoft.com/office/drawing/2014/main" id="{DBA832E8-5663-4842-A0C9-A85EA60E374F}"/>
              </a:ext>
            </a:extLst>
          </p:cNvPr>
          <p:cNvPicPr>
            <a:picLocks noGrp="1" noChangeAspect="1"/>
          </p:cNvPicPr>
          <p:nvPr>
            <p:ph type="pic" idx="1"/>
          </p:nvPr>
        </p:nvPicPr>
        <p:blipFill>
          <a:blip r:embed="rId3"/>
          <a:srcRect t="10520" b="10520"/>
          <a:stretch>
            <a:fillRect/>
          </a:stretch>
        </p:blipFill>
        <p:spPr>
          <a:xfrm>
            <a:off x="4666490" y="0"/>
            <a:ext cx="7525510" cy="6858000"/>
          </a:xfrm>
        </p:spPr>
      </p:pic>
    </p:spTree>
    <p:extLst>
      <p:ext uri="{BB962C8B-B14F-4D97-AF65-F5344CB8AC3E}">
        <p14:creationId xmlns:p14="http://schemas.microsoft.com/office/powerpoint/2010/main" val="4001506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E914-CAE6-CE44-89AD-7A24A1FC3EFD}"/>
              </a:ext>
            </a:extLst>
          </p:cNvPr>
          <p:cNvSpPr>
            <a:spLocks noGrp="1"/>
          </p:cNvSpPr>
          <p:nvPr>
            <p:ph type="title"/>
          </p:nvPr>
        </p:nvSpPr>
        <p:spPr>
          <a:xfrm>
            <a:off x="8174735" y="640081"/>
            <a:ext cx="3377183" cy="4395745"/>
          </a:xfrm>
          <a:noFill/>
        </p:spPr>
        <p:txBody>
          <a:bodyPr vert="horz" lIns="91440" tIns="45720" rIns="91440" bIns="45720" rtlCol="0" anchor="b">
            <a:normAutofit fontScale="90000"/>
          </a:bodyPr>
          <a:lstStyle/>
          <a:p>
            <a:r>
              <a:rPr lang="en-US" b="1" dirty="0">
                <a:latin typeface="+mn-lt"/>
              </a:rPr>
              <a:t>The rain garden</a:t>
            </a:r>
            <a:br>
              <a:rPr lang="en-US" b="1" dirty="0">
                <a:latin typeface="+mn-lt"/>
              </a:rPr>
            </a:br>
            <a:r>
              <a:rPr lang="en-US" b="1" dirty="0">
                <a:latin typeface="+mn-lt"/>
              </a:rPr>
              <a:t>captures water and lets it soak naturally into the earth.</a:t>
            </a:r>
            <a:br>
              <a:rPr lang="en-US" b="1" dirty="0"/>
            </a:br>
            <a:endParaRPr lang="en-US" dirty="0"/>
          </a:p>
        </p:txBody>
      </p:sp>
      <p:pic>
        <p:nvPicPr>
          <p:cNvPr id="5" name="Content Placeholder 4">
            <a:extLst>
              <a:ext uri="{FF2B5EF4-FFF2-40B4-BE49-F238E27FC236}">
                <a16:creationId xmlns:a16="http://schemas.microsoft.com/office/drawing/2014/main" id="{3A135C7F-9D85-6149-88AC-571EC2B87977}"/>
              </a:ext>
            </a:extLst>
          </p:cNvPr>
          <p:cNvPicPr>
            <a:picLocks noGrp="1" noChangeAspect="1"/>
          </p:cNvPicPr>
          <p:nvPr>
            <p:ph idx="1"/>
          </p:nvPr>
        </p:nvPicPr>
        <p:blipFill rotWithShape="1">
          <a:blip r:embed="rId3"/>
          <a:srcRect t="28735" r="-2" b="2999"/>
          <a:stretch/>
        </p:blipFill>
        <p:spPr>
          <a:xfrm>
            <a:off x="20" y="10"/>
            <a:ext cx="7534636" cy="6857990"/>
          </a:xfrm>
          <a:prstGeom prst="rect">
            <a:avLst/>
          </a:prstGeom>
        </p:spPr>
      </p:pic>
    </p:spTree>
    <p:extLst>
      <p:ext uri="{BB962C8B-B14F-4D97-AF65-F5344CB8AC3E}">
        <p14:creationId xmlns:p14="http://schemas.microsoft.com/office/powerpoint/2010/main" val="243532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C8EEBA-E992-574B-8536-AD0A402A58EF}"/>
              </a:ext>
            </a:extLst>
          </p:cNvPr>
          <p:cNvPicPr>
            <a:picLocks noGrp="1" noChangeAspect="1"/>
          </p:cNvPicPr>
          <p:nvPr>
            <p:ph type="pic" idx="1"/>
          </p:nvPr>
        </p:nvPicPr>
        <p:blipFill rotWithShape="1">
          <a:blip r:embed="rId3"/>
          <a:srcRect l="5429" r="5429"/>
          <a:stretch/>
        </p:blipFill>
        <p:spPr>
          <a:xfrm>
            <a:off x="3472070" y="0"/>
            <a:ext cx="9701908" cy="7381461"/>
          </a:xfrm>
          <a:prstGeom prst="rect">
            <a:avLst/>
          </a:prstGeom>
        </p:spPr>
      </p:pic>
      <p:sp>
        <p:nvSpPr>
          <p:cNvPr id="7" name="Text Placeholder 6">
            <a:extLst>
              <a:ext uri="{FF2B5EF4-FFF2-40B4-BE49-F238E27FC236}">
                <a16:creationId xmlns:a16="http://schemas.microsoft.com/office/drawing/2014/main" id="{669AAA13-2621-3043-8B32-091725A245A6}"/>
              </a:ext>
            </a:extLst>
          </p:cNvPr>
          <p:cNvSpPr>
            <a:spLocks noGrp="1"/>
          </p:cNvSpPr>
          <p:nvPr>
            <p:ph type="body" sz="half" idx="2"/>
          </p:nvPr>
        </p:nvSpPr>
        <p:spPr>
          <a:xfrm>
            <a:off x="641268" y="2057400"/>
            <a:ext cx="4130757" cy="3811588"/>
          </a:xfrm>
        </p:spPr>
        <p:txBody>
          <a:bodyPr>
            <a:normAutofit/>
          </a:bodyPr>
          <a:lstStyle/>
          <a:p>
            <a:r>
              <a:rPr lang="en-US" sz="4400" b="1" dirty="0"/>
              <a:t>No </a:t>
            </a:r>
            <a:br>
              <a:rPr lang="en-US" sz="4400" b="1" dirty="0"/>
            </a:br>
            <a:r>
              <a:rPr lang="en-US" sz="4400" b="1" dirty="0"/>
              <a:t>emissions </a:t>
            </a:r>
            <a:br>
              <a:rPr lang="en-US" sz="4400" b="1" dirty="0"/>
            </a:br>
            <a:r>
              <a:rPr lang="en-US" sz="4400" b="1" dirty="0"/>
              <a:t>here!</a:t>
            </a:r>
          </a:p>
        </p:txBody>
      </p:sp>
    </p:spTree>
    <p:extLst>
      <p:ext uri="{BB962C8B-B14F-4D97-AF65-F5344CB8AC3E}">
        <p14:creationId xmlns:p14="http://schemas.microsoft.com/office/powerpoint/2010/main" val="215128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C058-CFA9-EB49-AAAD-DD7F094C499A}"/>
              </a:ext>
            </a:extLst>
          </p:cNvPr>
          <p:cNvSpPr>
            <a:spLocks noGrp="1"/>
          </p:cNvSpPr>
          <p:nvPr>
            <p:ph type="title"/>
          </p:nvPr>
        </p:nvSpPr>
        <p:spPr>
          <a:xfrm>
            <a:off x="728869" y="634181"/>
            <a:ext cx="2464905" cy="4587176"/>
          </a:xfrm>
        </p:spPr>
        <p:txBody>
          <a:bodyPr>
            <a:normAutofit/>
          </a:bodyPr>
          <a:lstStyle/>
          <a:p>
            <a:r>
              <a:rPr lang="en-US" b="1" dirty="0">
                <a:latin typeface="+mn-lt"/>
              </a:rPr>
              <a:t>“Little things” count!</a:t>
            </a:r>
          </a:p>
        </p:txBody>
      </p:sp>
      <p:pic>
        <p:nvPicPr>
          <p:cNvPr id="5" name="Content Placeholder 4">
            <a:extLst>
              <a:ext uri="{FF2B5EF4-FFF2-40B4-BE49-F238E27FC236}">
                <a16:creationId xmlns:a16="http://schemas.microsoft.com/office/drawing/2014/main" id="{AFE540DA-8F2B-7C48-947E-E21A1D1078F0}"/>
              </a:ext>
            </a:extLst>
          </p:cNvPr>
          <p:cNvPicPr>
            <a:picLocks noChangeAspect="1"/>
          </p:cNvPicPr>
          <p:nvPr/>
        </p:nvPicPr>
        <p:blipFill rotWithShape="1">
          <a:blip r:embed="rId3"/>
          <a:srcRect t="18208" r="-2" b="13692"/>
          <a:stretch/>
        </p:blipFill>
        <p:spPr>
          <a:xfrm>
            <a:off x="3326297" y="10"/>
            <a:ext cx="8865704" cy="6857990"/>
          </a:xfrm>
          <a:prstGeom prst="rect">
            <a:avLst/>
          </a:prstGeom>
          <a:effectLst/>
        </p:spPr>
      </p:pic>
    </p:spTree>
    <p:extLst>
      <p:ext uri="{BB962C8B-B14F-4D97-AF65-F5344CB8AC3E}">
        <p14:creationId xmlns:p14="http://schemas.microsoft.com/office/powerpoint/2010/main" val="2937744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03A8D97-87A1-D643-BAC3-F24DB7CC5126}"/>
              </a:ext>
            </a:extLst>
          </p:cNvPr>
          <p:cNvSpPr>
            <a:spLocks noGrp="1"/>
          </p:cNvSpPr>
          <p:nvPr>
            <p:ph type="body" idx="1"/>
          </p:nvPr>
        </p:nvSpPr>
        <p:spPr>
          <a:xfrm>
            <a:off x="839789" y="265043"/>
            <a:ext cx="4487586" cy="715618"/>
          </a:xfrm>
        </p:spPr>
        <p:txBody>
          <a:bodyPr>
            <a:normAutofit/>
          </a:bodyPr>
          <a:lstStyle/>
          <a:p>
            <a:r>
              <a:rPr lang="en-US" sz="4000" dirty="0"/>
              <a:t>Make a choice!</a:t>
            </a:r>
          </a:p>
        </p:txBody>
      </p:sp>
      <p:pic>
        <p:nvPicPr>
          <p:cNvPr id="5" name="Content Placeholder 4">
            <a:extLst>
              <a:ext uri="{FF2B5EF4-FFF2-40B4-BE49-F238E27FC236}">
                <a16:creationId xmlns:a16="http://schemas.microsoft.com/office/drawing/2014/main" id="{DB67D694-EC7F-254A-8144-E6745A5969A7}"/>
              </a:ext>
            </a:extLst>
          </p:cNvPr>
          <p:cNvPicPr>
            <a:picLocks noGrp="1" noChangeAspect="1"/>
          </p:cNvPicPr>
          <p:nvPr>
            <p:ph sz="half" idx="2"/>
          </p:nvPr>
        </p:nvPicPr>
        <p:blipFill>
          <a:blip r:embed="rId3"/>
          <a:stretch>
            <a:fillRect/>
          </a:stretch>
        </p:blipFill>
        <p:spPr>
          <a:xfrm>
            <a:off x="839788" y="1073841"/>
            <a:ext cx="4487586" cy="6301500"/>
          </a:xfrm>
        </p:spPr>
      </p:pic>
      <p:sp>
        <p:nvSpPr>
          <p:cNvPr id="10" name="Text Placeholder 9">
            <a:extLst>
              <a:ext uri="{FF2B5EF4-FFF2-40B4-BE49-F238E27FC236}">
                <a16:creationId xmlns:a16="http://schemas.microsoft.com/office/drawing/2014/main" id="{652C3F73-7CD0-CB40-B1E5-30E8355A5D56}"/>
              </a:ext>
            </a:extLst>
          </p:cNvPr>
          <p:cNvSpPr>
            <a:spLocks noGrp="1"/>
          </p:cNvSpPr>
          <p:nvPr>
            <p:ph type="body" sz="quarter" idx="3"/>
          </p:nvPr>
        </p:nvSpPr>
        <p:spPr>
          <a:xfrm>
            <a:off x="6096000" y="265043"/>
            <a:ext cx="5259388" cy="715618"/>
          </a:xfrm>
        </p:spPr>
        <p:txBody>
          <a:bodyPr>
            <a:normAutofit/>
          </a:bodyPr>
          <a:lstStyle/>
          <a:p>
            <a:r>
              <a:rPr lang="en-US" sz="4000" dirty="0"/>
              <a:t>Make it easy!</a:t>
            </a:r>
          </a:p>
        </p:txBody>
      </p:sp>
      <p:pic>
        <p:nvPicPr>
          <p:cNvPr id="13" name="Content Placeholder 12">
            <a:extLst>
              <a:ext uri="{FF2B5EF4-FFF2-40B4-BE49-F238E27FC236}">
                <a16:creationId xmlns:a16="http://schemas.microsoft.com/office/drawing/2014/main" id="{89DA796C-2595-3E4D-91D4-D12CC0FF21FF}"/>
              </a:ext>
            </a:extLst>
          </p:cNvPr>
          <p:cNvPicPr>
            <a:picLocks noGrp="1" noChangeAspect="1"/>
          </p:cNvPicPr>
          <p:nvPr>
            <p:ph sz="quarter" idx="4"/>
          </p:nvPr>
        </p:nvPicPr>
        <p:blipFill>
          <a:blip r:embed="rId4"/>
          <a:stretch>
            <a:fillRect/>
          </a:stretch>
        </p:blipFill>
        <p:spPr>
          <a:xfrm>
            <a:off x="6222862" y="1073841"/>
            <a:ext cx="4272860" cy="5784159"/>
          </a:xfrm>
        </p:spPr>
      </p:pic>
    </p:spTree>
    <p:extLst>
      <p:ext uri="{BB962C8B-B14F-4D97-AF65-F5344CB8AC3E}">
        <p14:creationId xmlns:p14="http://schemas.microsoft.com/office/powerpoint/2010/main" val="80948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1039-9743-8042-8B70-687A94CBB92C}"/>
              </a:ext>
            </a:extLst>
          </p:cNvPr>
          <p:cNvSpPr>
            <a:spLocks noGrp="1"/>
          </p:cNvSpPr>
          <p:nvPr>
            <p:ph type="title"/>
          </p:nvPr>
        </p:nvSpPr>
        <p:spPr>
          <a:xfrm>
            <a:off x="6096001" y="516838"/>
            <a:ext cx="5720962" cy="1403503"/>
          </a:xfrm>
        </p:spPr>
        <p:txBody>
          <a:bodyPr anchor="b">
            <a:noAutofit/>
          </a:bodyPr>
          <a:lstStyle/>
          <a:p>
            <a:r>
              <a:rPr lang="en-US" sz="4800" b="1" dirty="0">
                <a:latin typeface="+mn-lt"/>
              </a:rPr>
              <a:t>Individuals</a:t>
            </a:r>
            <a:br>
              <a:rPr lang="en-US" sz="4800" b="1" dirty="0">
                <a:latin typeface="+mn-lt"/>
              </a:rPr>
            </a:br>
            <a:r>
              <a:rPr lang="en-US" sz="4800" b="1" dirty="0">
                <a:latin typeface="+mn-lt"/>
              </a:rPr>
              <a:t> </a:t>
            </a:r>
            <a:r>
              <a:rPr lang="en-US" sz="4800" b="1" i="1" dirty="0">
                <a:latin typeface="+mn-lt"/>
              </a:rPr>
              <a:t>AND</a:t>
            </a:r>
            <a:r>
              <a:rPr lang="en-US" sz="4800" b="1" dirty="0">
                <a:latin typeface="+mn-lt"/>
              </a:rPr>
              <a:t> Community</a:t>
            </a:r>
          </a:p>
        </p:txBody>
      </p:sp>
      <p:pic>
        <p:nvPicPr>
          <p:cNvPr id="5" name="Content Placeholder 4">
            <a:extLst>
              <a:ext uri="{FF2B5EF4-FFF2-40B4-BE49-F238E27FC236}">
                <a16:creationId xmlns:a16="http://schemas.microsoft.com/office/drawing/2014/main" id="{9F127ECD-DADF-C645-8F4F-40E7660B3944}"/>
              </a:ext>
            </a:extLst>
          </p:cNvPr>
          <p:cNvPicPr>
            <a:picLocks noChangeAspect="1"/>
          </p:cNvPicPr>
          <p:nvPr/>
        </p:nvPicPr>
        <p:blipFill rotWithShape="1">
          <a:blip r:embed="rId3"/>
          <a:srcRect l="9875"/>
          <a:stretch/>
        </p:blipFill>
        <p:spPr>
          <a:xfrm>
            <a:off x="20" y="10"/>
            <a:ext cx="5976710"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492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786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1476</Words>
  <Application>Microsoft Macintosh PowerPoint</Application>
  <PresentationFormat>Widescreen</PresentationFormat>
  <Paragraphs>148</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Welcome to Euclid Ave UMC in  Oak Park, Illinois</vt:lpstr>
      <vt:lpstr>“Don't it always seem to go That you don't know what you've got  til it’s gone They paved paradise And put up a parking lot.”             —Joni Mitchell</vt:lpstr>
      <vt:lpstr>Geothermal installations bring in warmth and cooling from the earth.</vt:lpstr>
      <vt:lpstr>100  solar panels added  on the roof</vt:lpstr>
      <vt:lpstr>The rain garden captures water and lets it soak naturally into the earth. </vt:lpstr>
      <vt:lpstr>PowerPoint Presentation</vt:lpstr>
      <vt:lpstr>“Little things” count!</vt:lpstr>
      <vt:lpstr>PowerPoint Presentation</vt:lpstr>
      <vt:lpstr>Individuals  AND Community</vt:lpstr>
      <vt:lpstr>Speaking up!</vt:lpstr>
      <vt:lpstr>PowerPoint Presentation</vt:lpstr>
      <vt:lpstr>PowerPoint Presentation</vt:lpstr>
      <vt:lpstr>Collaborating</vt:lpstr>
      <vt:lpstr>Using Our Assets</vt:lpstr>
      <vt:lpstr>Repairing Land and Waterway</vt:lpstr>
      <vt:lpstr>400 Trees Later</vt:lpstr>
      <vt:lpstr>PowerPoint Presentation</vt:lpstr>
      <vt:lpstr>PowerPoint Presentation</vt:lpstr>
      <vt:lpstr>Your Turn!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Euclid Ave UMC in  Oak Park, Illinois</dc:title>
  <dc:creator>Ed Zinkiewicz</dc:creator>
  <cp:lastModifiedBy>Ed Zinkiewicz</cp:lastModifiedBy>
  <cp:revision>4</cp:revision>
  <dcterms:created xsi:type="dcterms:W3CDTF">2020-04-29T22:21:28Z</dcterms:created>
  <dcterms:modified xsi:type="dcterms:W3CDTF">2020-04-29T22:47:14Z</dcterms:modified>
</cp:coreProperties>
</file>