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30"/>
  </p:notesMasterIdLst>
  <p:handoutMasterIdLst>
    <p:handoutMasterId r:id="rId31"/>
  </p:handoutMasterIdLst>
  <p:sldIdLst>
    <p:sldId id="290" r:id="rId2"/>
    <p:sldId id="312" r:id="rId3"/>
    <p:sldId id="314" r:id="rId4"/>
    <p:sldId id="370" r:id="rId5"/>
    <p:sldId id="32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73" r:id="rId17"/>
    <p:sldId id="374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1" r:id="rId28"/>
    <p:sldId id="372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Groves" initials="MG" lastIdx="1" clrIdx="0">
    <p:extLst/>
  </p:cmAuthor>
  <p:cmAuthor id="2" name="Matthew Groves" initials="MG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1"/>
    <p:restoredTop sz="94600"/>
  </p:normalViewPr>
  <p:slideViewPr>
    <p:cSldViewPr>
      <p:cViewPr>
        <p:scale>
          <a:sx n="67" d="100"/>
          <a:sy n="67" d="100"/>
        </p:scale>
        <p:origin x="960" y="125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7/20/20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7/20/20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 bwMode="white">
          <a:xfrm>
            <a:off x="1141413" y="1600200"/>
            <a:ext cx="990295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top graphic" descr="Top border design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bottom graphic" descr="Bottom border design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7/20/20</a:t>
            </a:fld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7/20/20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7/20/20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7/20/20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7/20/20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7/20/20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7/20/20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7/20/20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7/20/20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 descr="Border design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7/20/20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 descr="Border design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7/20/20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 descr="Bottom border design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top graphic" descr="Top border design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7/20/20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hyperlink" Target="https://www.nytimes.com/interactive/2020/07/05/us/coronavirus-latinos-african-americans-cdc-data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npr.org/sections/health-shots/2020/05/30/865413079/what-do-coronavirus-racial-disparities-look-like-state-by-stat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3588" y="0"/>
            <a:ext cx="1371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International cooperation is essential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45557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79" y="1389122"/>
            <a:ext cx="7354888" cy="48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The United States (and China) play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/>
              <a:t>central roles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43473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79" y="1699129"/>
            <a:ext cx="8142288" cy="45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Clear and consistent communication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/>
              <a:t>is crucial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44595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0" y="1920803"/>
            <a:ext cx="5958842" cy="40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31" y="1943839"/>
            <a:ext cx="600859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Denial can take on varied forms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/>
              <a:t>and dimensions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45076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3" y="1757264"/>
            <a:ext cx="8610600" cy="46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We are all in this together</a:t>
            </a:r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6286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3" y="1215340"/>
            <a:ext cx="5257800" cy="51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mr-IN" sz="3600" b="1" dirty="0" smtClean="0"/>
              <a:t>…</a:t>
            </a:r>
            <a:r>
              <a:rPr lang="en-US" sz="3600" b="1" dirty="0" smtClean="0"/>
              <a:t> but some are more vulnerable 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/>
              <a:t>than others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56297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3" y="1676400"/>
            <a:ext cx="6629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56297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54" y="648379"/>
            <a:ext cx="8999937" cy="5256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823" y="6020295"/>
            <a:ext cx="10668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hlinkClick r:id="rId3"/>
              </a:rPr>
              <a:t>The Fullest Look Yet at the Racial Inequity of Coronavirus</a:t>
            </a:r>
            <a:r>
              <a:rPr lang="en-US" dirty="0" smtClean="0"/>
              <a:t>, New York Times, 7/5/2020.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09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56297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823" y="6020295"/>
            <a:ext cx="10668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hlinkClick r:id="rId2"/>
              </a:rPr>
              <a:t>What Do Coronavirus Racial Disparities Look Like State By State?, </a:t>
            </a:r>
            <a:r>
              <a:rPr lang="en-US" dirty="0" smtClean="0"/>
              <a:t>NPR, 5/30/2020.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63" y="401232"/>
            <a:ext cx="5674973" cy="14902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6" y="1618973"/>
            <a:ext cx="10605245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We have the capacity to cooperate for the common good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60946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12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35" y="1713306"/>
            <a:ext cx="6911576" cy="46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All sectors of society can contribute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64472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13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79" y="1391111"/>
            <a:ext cx="5524888" cy="48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012" y="604128"/>
            <a:ext cx="48006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Dan </a:t>
            </a:r>
            <a:r>
              <a:rPr lang="en-US" sz="3200" b="1" dirty="0" err="1" smtClean="0"/>
              <a:t>Joranko</a:t>
            </a:r>
            <a:endParaRPr lang="en-US" sz="3200" b="1" dirty="0" smtClean="0"/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TN Interfaith Power &amp; Light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United Methodist Creation Care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Vanderbilt University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33" y="643943"/>
            <a:ext cx="4940523" cy="1453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79" y="4226089"/>
            <a:ext cx="3419285" cy="1709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012" y="2584309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Michael Black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United Methodist </a:t>
            </a:r>
            <a:r>
              <a:rPr lang="en-US" sz="2400" dirty="0" err="1" smtClean="0"/>
              <a:t>EarthKeeper</a:t>
            </a:r>
            <a:endParaRPr lang="en-US" sz="2400" dirty="0" smtClean="0"/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Georgia State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412" y="4226089"/>
            <a:ext cx="44958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Matthew Groves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TN Interfaith Power &amp; Light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Young Evangelicals for Climate Action</a:t>
            </a:r>
          </a:p>
        </p:txBody>
      </p:sp>
      <p:pic>
        <p:nvPicPr>
          <p:cNvPr id="1026" name="Picture 2" descr="ome - Neuroscience Institu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33" y="2313220"/>
            <a:ext cx="4669778" cy="16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63831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14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11526" r="10613" b="11917"/>
          <a:stretch/>
        </p:blipFill>
        <p:spPr>
          <a:xfrm>
            <a:off x="2244723" y="823873"/>
            <a:ext cx="7696200" cy="6029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Needs and Wants are not the same</a:t>
            </a:r>
          </a:p>
        </p:txBody>
      </p:sp>
    </p:spTree>
    <p:extLst>
      <p:ext uri="{BB962C8B-B14F-4D97-AF65-F5344CB8AC3E}">
        <p14:creationId xmlns:p14="http://schemas.microsoft.com/office/powerpoint/2010/main" val="1717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Needs tend to be undervalued </a:t>
            </a:r>
            <a:endParaRPr lang="en-US" sz="3600" b="1" dirty="0" smtClean="0"/>
          </a:p>
          <a:p>
            <a:pPr algn="ctr">
              <a:lnSpc>
                <a:spcPct val="90000"/>
              </a:lnSpc>
            </a:pPr>
            <a:r>
              <a:rPr lang="en-US" sz="3600" b="1" dirty="0" smtClean="0"/>
              <a:t>in </a:t>
            </a:r>
            <a:r>
              <a:rPr lang="en-US" sz="3600" b="1" dirty="0" smtClean="0"/>
              <a:t>our </a:t>
            </a:r>
            <a:r>
              <a:rPr lang="en-US" sz="3600" b="1" dirty="0" smtClean="0"/>
              <a:t>economy</a:t>
            </a:r>
            <a:endParaRPr lang="en-US" sz="3600" b="1" dirty="0" smtClean="0"/>
          </a:p>
          <a:p>
            <a:pPr algn="ctr">
              <a:lnSpc>
                <a:spcPct val="90000"/>
              </a:lnSpc>
            </a:pPr>
            <a:endParaRPr lang="en-US" sz="3600" b="1" dirty="0"/>
          </a:p>
          <a:p>
            <a:pPr algn="ctr">
              <a:lnSpc>
                <a:spcPct val="90000"/>
              </a:lnSpc>
            </a:pPr>
            <a:r>
              <a:rPr lang="en-US" sz="3600" b="1" dirty="0" smtClean="0"/>
              <a:t>Wants tend to be overvalued </a:t>
            </a:r>
            <a:endParaRPr lang="en-US" sz="3600" b="1" dirty="0" smtClean="0"/>
          </a:p>
          <a:p>
            <a:pPr algn="ctr">
              <a:lnSpc>
                <a:spcPct val="90000"/>
              </a:lnSpc>
            </a:pPr>
            <a:r>
              <a:rPr lang="en-US" sz="3600" b="1" dirty="0" smtClean="0"/>
              <a:t>in </a:t>
            </a:r>
            <a:r>
              <a:rPr lang="en-US" sz="3600" b="1" dirty="0" smtClean="0"/>
              <a:t>our </a:t>
            </a:r>
            <a:r>
              <a:rPr lang="en-US" sz="3600" b="1" dirty="0" smtClean="0"/>
              <a:t>economy</a:t>
            </a:r>
            <a:endParaRPr lang="en-US" sz="3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62388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73" y="3194923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Understanding and marshalling social dynamics is critical for success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64472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16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76" y="1920802"/>
            <a:ext cx="7542293" cy="41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To establish trust and effectiveness there needs to be a dialogue between empirical expertise and local cultural experiences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62388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17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197727"/>
            <a:ext cx="4031216" cy="3804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2461488"/>
            <a:ext cx="5960682" cy="33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3" y="1403663"/>
            <a:ext cx="7620000" cy="476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To establish trust and effectiveness in any transition – real economic support is essential for those impacted the most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63511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18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Zoom is not the new normal forever. Recognize social needs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63991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19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e Digital Faux Pas We're All Making - The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78" y="1915835"/>
            <a:ext cx="6516689" cy="43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If we learn wisdom through the crisis we can come out of this with a better society for 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67518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20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6 Same Old Thinking Same Old Results Photos - Fre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86" y="2119916"/>
            <a:ext cx="4279273" cy="42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4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012" y="604128"/>
            <a:ext cx="48006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Dan </a:t>
            </a:r>
            <a:r>
              <a:rPr lang="en-US" sz="3200" b="1" dirty="0" err="1" smtClean="0"/>
              <a:t>Joranko</a:t>
            </a:r>
            <a:endParaRPr lang="en-US" sz="3200" b="1" dirty="0" smtClean="0"/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TN Interfaith Power &amp; Light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United Methodist Creation Care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Vanderbilt University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33" y="643943"/>
            <a:ext cx="4940523" cy="1453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79" y="4226089"/>
            <a:ext cx="3419285" cy="1709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012" y="2584309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Michael Black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United Methodist </a:t>
            </a:r>
            <a:r>
              <a:rPr lang="en-US" sz="2400" dirty="0" err="1" smtClean="0"/>
              <a:t>EarthKeeper</a:t>
            </a:r>
            <a:endParaRPr lang="en-US" sz="2400" dirty="0" smtClean="0"/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Georgia State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412" y="4226089"/>
            <a:ext cx="44958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Matthew Groves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TN Interfaith Power &amp; Light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Young Evangelicals for Climate Action</a:t>
            </a:r>
          </a:p>
        </p:txBody>
      </p:sp>
      <p:pic>
        <p:nvPicPr>
          <p:cNvPr id="1026" name="Picture 2" descr="ome - Neuroscience Institu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33" y="2313220"/>
            <a:ext cx="4669778" cy="16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4" y="702375"/>
            <a:ext cx="11277600" cy="3316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212" y="4971877"/>
            <a:ext cx="56403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err="1" smtClean="0"/>
              <a:t>facebook.com</a:t>
            </a:r>
            <a:r>
              <a:rPr lang="en-US" sz="3600" b="1" dirty="0" smtClean="0"/>
              <a:t>/TNIPL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8812" y="4971878"/>
            <a:ext cx="3962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err="1" smtClean="0"/>
              <a:t>tennipl.org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81840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0210" y="3099661"/>
            <a:ext cx="297549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US Cases of </a:t>
            </a:r>
            <a:r>
              <a:rPr lang="en-US" sz="2400" dirty="0" err="1" smtClean="0"/>
              <a:t>Covid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EU cases of </a:t>
            </a:r>
            <a:r>
              <a:rPr lang="en-US" sz="2400" dirty="0" err="1" smtClean="0"/>
              <a:t>Covid</a:t>
            </a:r>
            <a:endParaRPr lang="en-US" sz="2400" dirty="0"/>
          </a:p>
        </p:txBody>
      </p:sp>
      <p:pic>
        <p:nvPicPr>
          <p:cNvPr id="3074" name="Picture 2" descr="https://cdn.statcdn.com/Infographic/images/normal/221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5012" y="76200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US population: 328m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/>
              <a:t>EU population: 446m </a:t>
            </a:r>
          </a:p>
          <a:p>
            <a:pPr algn="ctr">
              <a:lnSpc>
                <a:spcPct val="90000"/>
              </a:lnSpc>
            </a:pPr>
            <a:endParaRPr lang="en-US" sz="3200" b="1" dirty="0" smtClean="0"/>
          </a:p>
          <a:p>
            <a:pPr algn="ctr">
              <a:lnSpc>
                <a:spcPct val="90000"/>
              </a:lnSpc>
            </a:pPr>
            <a:endParaRPr lang="en-US" sz="3200" b="1" dirty="0"/>
          </a:p>
          <a:p>
            <a:pPr algn="ctr">
              <a:lnSpc>
                <a:spcPct val="90000"/>
              </a:lnSpc>
            </a:pPr>
            <a:endParaRPr lang="en-US" sz="3200" b="1" dirty="0" smtClean="0"/>
          </a:p>
          <a:p>
            <a:pPr algn="ctr">
              <a:lnSpc>
                <a:spcPct val="90000"/>
              </a:lnSpc>
            </a:pPr>
            <a:r>
              <a:rPr lang="en-US" sz="3200" b="1" dirty="0" smtClean="0"/>
              <a:t>On July 17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: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/>
              <a:t>US newly confirmed tops 70,600!</a:t>
            </a:r>
            <a:endParaRPr lang="en-US" sz="3200" b="1" dirty="0"/>
          </a:p>
          <a:p>
            <a:pPr algn="ctr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217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7638" y="609600"/>
            <a:ext cx="59832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Listen to the Science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37382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25" y="1200531"/>
            <a:ext cx="5206314" cy="51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638" y="609600"/>
            <a:ext cx="59832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Act Early and Decisively in the face of a crisis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42030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26" y="1697357"/>
            <a:ext cx="4433314" cy="55416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7638" y="609600"/>
            <a:ext cx="59832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Competent public institutions are critical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45557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4993" r="14279" b="13529"/>
          <a:stretch/>
        </p:blipFill>
        <p:spPr>
          <a:xfrm>
            <a:off x="608012" y="2359443"/>
            <a:ext cx="3048000" cy="31190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15799" r="20751" b="18204"/>
          <a:stretch/>
        </p:blipFill>
        <p:spPr>
          <a:xfrm>
            <a:off x="4599078" y="2201899"/>
            <a:ext cx="2987490" cy="3276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t="16077" r="13522" b="13935"/>
          <a:stretch/>
        </p:blipFill>
        <p:spPr>
          <a:xfrm>
            <a:off x="8377234" y="2182849"/>
            <a:ext cx="3631915" cy="34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The environment plays a key role in health </a:t>
            </a:r>
            <a:r>
              <a:rPr lang="en-US" sz="3600" b="1" smtClean="0"/>
              <a:t>and impact</a:t>
            </a:r>
            <a:endParaRPr lang="en-US" sz="3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44916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65" y="1699129"/>
            <a:ext cx="4455316" cy="464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2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823" y="609600"/>
            <a:ext cx="10668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Protecting the common good transcends ideology and partisanship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89" y="6927"/>
            <a:ext cx="12188825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9" y="-64477"/>
            <a:ext cx="43473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67" y="1699129"/>
            <a:ext cx="6742111" cy="47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riped black border presentation (widescreen).potx" id="{96522838-024F-4A04-A543-9EF396F770C0}" vid="{BD969DAD-256A-4182-ABA2-1577ED7D3144}"/>
    </a:ext>
  </a:extLst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2702</TotalTime>
  <Words>343</Words>
  <Application>Microsoft Macintosh PowerPoint</Application>
  <PresentationFormat>Custom</PresentationFormat>
  <Paragraphs>84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Euphemia</vt:lpstr>
      <vt:lpstr>Arial</vt:lpstr>
      <vt:lpstr>Striped Border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Matthew Groves</dc:creator>
  <cp:lastModifiedBy>Groves, Matthew D</cp:lastModifiedBy>
  <cp:revision>63</cp:revision>
  <dcterms:created xsi:type="dcterms:W3CDTF">2020-01-11T05:51:22Z</dcterms:created>
  <dcterms:modified xsi:type="dcterms:W3CDTF">2020-07-20T23:39:30Z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