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95" r:id="rId2"/>
    <p:sldId id="502" r:id="rId3"/>
    <p:sldId id="506" r:id="rId4"/>
    <p:sldId id="416" r:id="rId5"/>
    <p:sldId id="394" r:id="rId6"/>
    <p:sldId id="421" r:id="rId7"/>
    <p:sldId id="509" r:id="rId8"/>
    <p:sldId id="341" r:id="rId9"/>
    <p:sldId id="286" r:id="rId10"/>
    <p:sldId id="315" r:id="rId11"/>
    <p:sldId id="441" r:id="rId12"/>
    <p:sldId id="317" r:id="rId13"/>
    <p:sldId id="508" r:id="rId14"/>
    <p:sldId id="480" r:id="rId15"/>
    <p:sldId id="314" r:id="rId16"/>
    <p:sldId id="501" r:id="rId17"/>
    <p:sldId id="498" r:id="rId18"/>
    <p:sldId id="499" r:id="rId19"/>
    <p:sldId id="500" r:id="rId20"/>
    <p:sldId id="285" r:id="rId21"/>
    <p:sldId id="430" r:id="rId22"/>
    <p:sldId id="496" r:id="rId23"/>
    <p:sldId id="280" r:id="rId24"/>
    <p:sldId id="507" r:id="rId25"/>
    <p:sldId id="490" r:id="rId26"/>
    <p:sldId id="491" r:id="rId27"/>
    <p:sldId id="492" r:id="rId28"/>
    <p:sldId id="313" r:id="rId29"/>
    <p:sldId id="299" r:id="rId30"/>
    <p:sldId id="468" r:id="rId31"/>
    <p:sldId id="475" r:id="rId32"/>
    <p:sldId id="497" r:id="rId33"/>
    <p:sldId id="494" r:id="rId34"/>
    <p:sldId id="450" r:id="rId3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4" clrIdx="0">
    <p:extLst>
      <p:ext uri="{19B8F6BF-5375-455C-9EA6-DF929625EA0E}">
        <p15:presenceInfo xmlns:p15="http://schemas.microsoft.com/office/powerpoint/2012/main" userId="Owner" providerId="None"/>
      </p:ext>
    </p:extLst>
  </p:cmAuthor>
  <p:cmAuthor id="2" name="kenneth" initials="k" lastIdx="2" clrIdx="1">
    <p:extLst>
      <p:ext uri="{19B8F6BF-5375-455C-9EA6-DF929625EA0E}">
        <p15:presenceInfo xmlns:p15="http://schemas.microsoft.com/office/powerpoint/2012/main" userId="eb3e26c7df91d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7C80"/>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0792" autoAdjust="0"/>
  </p:normalViewPr>
  <p:slideViewPr>
    <p:cSldViewPr snapToGrid="0">
      <p:cViewPr varScale="1">
        <p:scale>
          <a:sx n="62" d="100"/>
          <a:sy n="62" d="100"/>
        </p:scale>
        <p:origin x="101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7D99EF8D-AD13-414F-B427-D1E1AD39F2A9}" type="datetimeFigureOut">
              <a:rPr lang="en-US" smtClean="0"/>
              <a:t>5/17/2020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2CCD043-C405-4590-9DF1-4717A0CD7B56}" type="slidenum">
              <a:rPr lang="en-US" smtClean="0"/>
              <a:t>‹#›</a:t>
            </a:fld>
            <a:endParaRPr lang="en-US"/>
          </a:p>
        </p:txBody>
      </p:sp>
    </p:spTree>
    <p:extLst>
      <p:ext uri="{BB962C8B-B14F-4D97-AF65-F5344CB8AC3E}">
        <p14:creationId xmlns:p14="http://schemas.microsoft.com/office/powerpoint/2010/main" val="202534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need a law.  Sometimes the system in place just does not meet the needs of a just society.  All the concerned citizens of the 60’s, bundled together, could not give civil rights to black Americans.  To do that we needed a law that all had to abide by.  We needed a law because the system was broken.</a:t>
            </a:r>
          </a:p>
        </p:txBody>
      </p:sp>
      <p:sp>
        <p:nvSpPr>
          <p:cNvPr id="4" name="Slide Number Placeholder 3"/>
          <p:cNvSpPr>
            <a:spLocks noGrp="1"/>
          </p:cNvSpPr>
          <p:nvPr>
            <p:ph type="sldNum" sz="quarter" idx="5"/>
          </p:nvPr>
        </p:nvSpPr>
        <p:spPr/>
        <p:txBody>
          <a:bodyPr/>
          <a:lstStyle/>
          <a:p>
            <a:fld id="{D2CCD043-C405-4590-9DF1-4717A0CD7B56}" type="slidenum">
              <a:rPr lang="en-US" smtClean="0"/>
              <a:t>1</a:t>
            </a:fld>
            <a:endParaRPr lang="en-US"/>
          </a:p>
        </p:txBody>
      </p:sp>
    </p:spTree>
    <p:extLst>
      <p:ext uri="{BB962C8B-B14F-4D97-AF65-F5344CB8AC3E}">
        <p14:creationId xmlns:p14="http://schemas.microsoft.com/office/powerpoint/2010/main" val="2058608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know, one nation has announced its withdrawal.  We are currently second in annual CO2 emissions.   Of the total unnatural CO2 in our atmosphere, we are responsible for 1/3 of it.  Checking out of the Paris Agreement means the US has lost the moral authority to speak or lead.  I think most would say leadership by the US must exist to solve the climate crisis.  It follows that we must do something important and significant to gain the moral leadership necessary to solve the problem.</a:t>
            </a:r>
          </a:p>
        </p:txBody>
      </p:sp>
      <p:sp>
        <p:nvSpPr>
          <p:cNvPr id="4" name="Slide Number Placeholder 3"/>
          <p:cNvSpPr>
            <a:spLocks noGrp="1"/>
          </p:cNvSpPr>
          <p:nvPr>
            <p:ph type="sldNum" sz="quarter" idx="5"/>
          </p:nvPr>
        </p:nvSpPr>
        <p:spPr/>
        <p:txBody>
          <a:bodyPr/>
          <a:lstStyle/>
          <a:p>
            <a:fld id="{D2CCD043-C405-4590-9DF1-4717A0CD7B56}" type="slidenum">
              <a:rPr lang="en-US" smtClean="0"/>
              <a:t>10</a:t>
            </a:fld>
            <a:endParaRPr lang="en-US"/>
          </a:p>
        </p:txBody>
      </p:sp>
    </p:spTree>
    <p:extLst>
      <p:ext uri="{BB962C8B-B14F-4D97-AF65-F5344CB8AC3E}">
        <p14:creationId xmlns:p14="http://schemas.microsoft.com/office/powerpoint/2010/main" val="208357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we do?  </a:t>
            </a:r>
          </a:p>
        </p:txBody>
      </p:sp>
      <p:sp>
        <p:nvSpPr>
          <p:cNvPr id="4" name="Slide Number Placeholder 3"/>
          <p:cNvSpPr>
            <a:spLocks noGrp="1"/>
          </p:cNvSpPr>
          <p:nvPr>
            <p:ph type="sldNum" sz="quarter" idx="5"/>
          </p:nvPr>
        </p:nvSpPr>
        <p:spPr/>
        <p:txBody>
          <a:bodyPr/>
          <a:lstStyle/>
          <a:p>
            <a:fld id="{D2CCD043-C405-4590-9DF1-4717A0CD7B56}" type="slidenum">
              <a:rPr lang="en-US" smtClean="0"/>
              <a:t>11</a:t>
            </a:fld>
            <a:endParaRPr lang="en-US"/>
          </a:p>
        </p:txBody>
      </p:sp>
    </p:spTree>
    <p:extLst>
      <p:ext uri="{BB962C8B-B14F-4D97-AF65-F5344CB8AC3E}">
        <p14:creationId xmlns:p14="http://schemas.microsoft.com/office/powerpoint/2010/main" val="3748672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your neighbor as you love yourself.  This commandment is front and center in our Bibles.  The second great commandment.  The Pacific Islanders are loosing their garden plots to salt water are our neighbors.  The folks loosing their homes in northern Alaskan towns due to melting permafrost are our neighbors.  The folks fighting and dying in the wildfires of California and Australia are our neighbors.  We need a law.</a:t>
            </a:r>
          </a:p>
        </p:txBody>
      </p:sp>
      <p:sp>
        <p:nvSpPr>
          <p:cNvPr id="4" name="Slide Number Placeholder 3"/>
          <p:cNvSpPr>
            <a:spLocks noGrp="1"/>
          </p:cNvSpPr>
          <p:nvPr>
            <p:ph type="sldNum" sz="quarter" idx="5"/>
          </p:nvPr>
        </p:nvSpPr>
        <p:spPr/>
        <p:txBody>
          <a:bodyPr/>
          <a:lstStyle/>
          <a:p>
            <a:fld id="{D2CCD043-C405-4590-9DF1-4717A0CD7B56}" type="slidenum">
              <a:rPr lang="en-US" smtClean="0"/>
              <a:t>12</a:t>
            </a:fld>
            <a:endParaRPr lang="en-US"/>
          </a:p>
        </p:txBody>
      </p:sp>
    </p:spTree>
    <p:extLst>
      <p:ext uri="{BB962C8B-B14F-4D97-AF65-F5344CB8AC3E}">
        <p14:creationId xmlns:p14="http://schemas.microsoft.com/office/powerpoint/2010/main" val="106231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excerpt</a:t>
            </a:r>
          </a:p>
        </p:txBody>
      </p:sp>
      <p:sp>
        <p:nvSpPr>
          <p:cNvPr id="4" name="Slide Number Placeholder 3"/>
          <p:cNvSpPr>
            <a:spLocks noGrp="1"/>
          </p:cNvSpPr>
          <p:nvPr>
            <p:ph type="sldNum" sz="quarter" idx="5"/>
          </p:nvPr>
        </p:nvSpPr>
        <p:spPr/>
        <p:txBody>
          <a:bodyPr/>
          <a:lstStyle/>
          <a:p>
            <a:fld id="{D2CCD043-C405-4590-9DF1-4717A0CD7B56}" type="slidenum">
              <a:rPr lang="en-US" smtClean="0"/>
              <a:t>13</a:t>
            </a:fld>
            <a:endParaRPr lang="en-US"/>
          </a:p>
        </p:txBody>
      </p:sp>
    </p:spTree>
    <p:extLst>
      <p:ext uri="{BB962C8B-B14F-4D97-AF65-F5344CB8AC3E}">
        <p14:creationId xmlns:p14="http://schemas.microsoft.com/office/powerpoint/2010/main" val="350936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action is good.  All reduce greenhouse gases.  They help us and our neighbors be mindful of the peril we face.  It feels good to do our part.  We do need to be mindful it is like training before a marathon.  It is good and helpful but it is not the big race that we need to win.  We must realize that these actions by concerned citizens bundled together are not enough.  Not nearly enough.</a:t>
            </a:r>
          </a:p>
        </p:txBody>
      </p:sp>
      <p:sp>
        <p:nvSpPr>
          <p:cNvPr id="4" name="Slide Number Placeholder 3"/>
          <p:cNvSpPr>
            <a:spLocks noGrp="1"/>
          </p:cNvSpPr>
          <p:nvPr>
            <p:ph type="sldNum" sz="quarter" idx="5"/>
          </p:nvPr>
        </p:nvSpPr>
        <p:spPr/>
        <p:txBody>
          <a:bodyPr/>
          <a:lstStyle/>
          <a:p>
            <a:fld id="{D2CCD043-C405-4590-9DF1-4717A0CD7B56}" type="slidenum">
              <a:rPr lang="en-US" smtClean="0"/>
              <a:t>14</a:t>
            </a:fld>
            <a:endParaRPr lang="en-US"/>
          </a:p>
        </p:txBody>
      </p:sp>
    </p:spTree>
    <p:extLst>
      <p:ext uri="{BB962C8B-B14F-4D97-AF65-F5344CB8AC3E}">
        <p14:creationId xmlns:p14="http://schemas.microsoft.com/office/powerpoint/2010/main" val="117191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begin to heal the planet we have to stop putting carbon dioxide into the air.  There is no work around.  There is no alternative.  We need a law.  The current energy system that depends on fossil fuels does not meet the needs of a just society.  All the concerned citizens of the 2020’s, bundled together, can not give a livable planet to our children unless enough of us work on advocacy to pass a law.  With all the talk and the known science there has been little visible action by Congress.  What is missing?  </a:t>
            </a:r>
          </a:p>
        </p:txBody>
      </p:sp>
      <p:sp>
        <p:nvSpPr>
          <p:cNvPr id="4" name="Slide Number Placeholder 3"/>
          <p:cNvSpPr>
            <a:spLocks noGrp="1"/>
          </p:cNvSpPr>
          <p:nvPr>
            <p:ph type="sldNum" sz="quarter" idx="5"/>
          </p:nvPr>
        </p:nvSpPr>
        <p:spPr/>
        <p:txBody>
          <a:bodyPr/>
          <a:lstStyle/>
          <a:p>
            <a:fld id="{D2CCD043-C405-4590-9DF1-4717A0CD7B56}" type="slidenum">
              <a:rPr lang="en-US" smtClean="0"/>
              <a:t>15</a:t>
            </a:fld>
            <a:endParaRPr lang="en-US"/>
          </a:p>
        </p:txBody>
      </p:sp>
    </p:spTree>
    <p:extLst>
      <p:ext uri="{BB962C8B-B14F-4D97-AF65-F5344CB8AC3E}">
        <p14:creationId xmlns:p14="http://schemas.microsoft.com/office/powerpoint/2010/main" val="252461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missing is enough people educated to the nature and the intensity of the threat.  </a:t>
            </a:r>
          </a:p>
        </p:txBody>
      </p:sp>
      <p:sp>
        <p:nvSpPr>
          <p:cNvPr id="4" name="Slide Number Placeholder 3"/>
          <p:cNvSpPr>
            <a:spLocks noGrp="1"/>
          </p:cNvSpPr>
          <p:nvPr>
            <p:ph type="sldNum" sz="quarter" idx="5"/>
          </p:nvPr>
        </p:nvSpPr>
        <p:spPr/>
        <p:txBody>
          <a:bodyPr/>
          <a:lstStyle/>
          <a:p>
            <a:fld id="{D2CCD043-C405-4590-9DF1-4717A0CD7B56}" type="slidenum">
              <a:rPr lang="en-US" smtClean="0"/>
              <a:t>16</a:t>
            </a:fld>
            <a:endParaRPr lang="en-US"/>
          </a:p>
        </p:txBody>
      </p:sp>
    </p:spTree>
    <p:extLst>
      <p:ext uri="{BB962C8B-B14F-4D97-AF65-F5344CB8AC3E}">
        <p14:creationId xmlns:p14="http://schemas.microsoft.com/office/powerpoint/2010/main" val="103119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Map.  Tan greater than 50 %.  Blue less than 50%.  Essentially every county in America says yes to happening.</a:t>
            </a:r>
          </a:p>
        </p:txBody>
      </p:sp>
      <p:sp>
        <p:nvSpPr>
          <p:cNvPr id="4" name="Slide Number Placeholder 3"/>
          <p:cNvSpPr>
            <a:spLocks noGrp="1"/>
          </p:cNvSpPr>
          <p:nvPr>
            <p:ph type="sldNum" sz="quarter" idx="5"/>
          </p:nvPr>
        </p:nvSpPr>
        <p:spPr/>
        <p:txBody>
          <a:bodyPr/>
          <a:lstStyle/>
          <a:p>
            <a:fld id="{D2CCD043-C405-4590-9DF1-4717A0CD7B56}" type="slidenum">
              <a:rPr lang="en-US" smtClean="0"/>
              <a:t>17</a:t>
            </a:fld>
            <a:endParaRPr lang="en-US"/>
          </a:p>
        </p:txBody>
      </p:sp>
    </p:spTree>
    <p:extLst>
      <p:ext uri="{BB962C8B-B14F-4D97-AF65-F5344CB8AC3E}">
        <p14:creationId xmlns:p14="http://schemas.microsoft.com/office/powerpoint/2010/main" val="58650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look at this.  Almost every county is blue when asked if global warming will harm me.  So the feeling is “It’s happening, but it likely will not harm me.”</a:t>
            </a:r>
          </a:p>
        </p:txBody>
      </p:sp>
      <p:sp>
        <p:nvSpPr>
          <p:cNvPr id="4" name="Slide Number Placeholder 3"/>
          <p:cNvSpPr>
            <a:spLocks noGrp="1"/>
          </p:cNvSpPr>
          <p:nvPr>
            <p:ph type="sldNum" sz="quarter" idx="5"/>
          </p:nvPr>
        </p:nvSpPr>
        <p:spPr/>
        <p:txBody>
          <a:bodyPr/>
          <a:lstStyle/>
          <a:p>
            <a:fld id="{D2CCD043-C405-4590-9DF1-4717A0CD7B56}" type="slidenum">
              <a:rPr lang="en-US" smtClean="0"/>
              <a:t>18</a:t>
            </a:fld>
            <a:endParaRPr lang="en-US"/>
          </a:p>
        </p:txBody>
      </p:sp>
    </p:spTree>
    <p:extLst>
      <p:ext uri="{BB962C8B-B14F-4D97-AF65-F5344CB8AC3E}">
        <p14:creationId xmlns:p14="http://schemas.microsoft.com/office/powerpoint/2010/main" val="2991306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missing is enough people educated to the nature and the intensity of the threat.  Learning, speaking and passing a law in Congress is the only path that leads to addressing the climate crisis.</a:t>
            </a:r>
          </a:p>
        </p:txBody>
      </p:sp>
      <p:sp>
        <p:nvSpPr>
          <p:cNvPr id="4" name="Slide Number Placeholder 3"/>
          <p:cNvSpPr>
            <a:spLocks noGrp="1"/>
          </p:cNvSpPr>
          <p:nvPr>
            <p:ph type="sldNum" sz="quarter" idx="5"/>
          </p:nvPr>
        </p:nvSpPr>
        <p:spPr/>
        <p:txBody>
          <a:bodyPr/>
          <a:lstStyle/>
          <a:p>
            <a:fld id="{D2CCD043-C405-4590-9DF1-4717A0CD7B56}" type="slidenum">
              <a:rPr lang="en-US" smtClean="0"/>
              <a:t>19</a:t>
            </a:fld>
            <a:endParaRPr lang="en-US"/>
          </a:p>
        </p:txBody>
      </p:sp>
    </p:spTree>
    <p:extLst>
      <p:ext uri="{BB962C8B-B14F-4D97-AF65-F5344CB8AC3E}">
        <p14:creationId xmlns:p14="http://schemas.microsoft.com/office/powerpoint/2010/main" val="336777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a broken system also.  This is a chart of carbon dioxide concentration in our atmosphere.  It is now at 415 parts per million having started at 270 parts per million at the beginning of the Industrial Revolution.  It is higher than at any time going back prior to the time our species, homo sapiens, dawned around 200,000 years ago.  This is because we dump inordinate quantities of burned fossil fuel, carbon dioxide, into the air.  With all the talk about the Climate Crisis, in United States a utility or a corporation can emit unlimited quantities of carbon dioxide into the air with no penalty what so ever.</a:t>
            </a:r>
          </a:p>
        </p:txBody>
      </p:sp>
      <p:sp>
        <p:nvSpPr>
          <p:cNvPr id="4" name="Slide Number Placeholder 3"/>
          <p:cNvSpPr>
            <a:spLocks noGrp="1"/>
          </p:cNvSpPr>
          <p:nvPr>
            <p:ph type="sldNum" sz="quarter" idx="5"/>
          </p:nvPr>
        </p:nvSpPr>
        <p:spPr/>
        <p:txBody>
          <a:bodyPr/>
          <a:lstStyle/>
          <a:p>
            <a:fld id="{D2CCD043-C405-4590-9DF1-4717A0CD7B56}" type="slidenum">
              <a:rPr lang="en-US" smtClean="0"/>
              <a:t>2</a:t>
            </a:fld>
            <a:endParaRPr lang="en-US"/>
          </a:p>
        </p:txBody>
      </p:sp>
    </p:spTree>
    <p:extLst>
      <p:ext uri="{BB962C8B-B14F-4D97-AF65-F5344CB8AC3E}">
        <p14:creationId xmlns:p14="http://schemas.microsoft.com/office/powerpoint/2010/main" val="3249450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some people are speaking</a:t>
            </a:r>
            <a:r>
              <a:rPr lang="en-US"/>
              <a:t>. . </a:t>
            </a:r>
            <a:r>
              <a:rPr lang="en-US" dirty="0"/>
              <a:t>And about the climate crisis.  And with a good idea on how to fix it, at least a very big step in that direction.  Picture of Citizens Climate Lobby on the Hill a couple years ago.</a:t>
            </a:r>
          </a:p>
        </p:txBody>
      </p:sp>
      <p:sp>
        <p:nvSpPr>
          <p:cNvPr id="4" name="Slide Number Placeholder 3"/>
          <p:cNvSpPr>
            <a:spLocks noGrp="1"/>
          </p:cNvSpPr>
          <p:nvPr>
            <p:ph type="sldNum" sz="quarter" idx="5"/>
          </p:nvPr>
        </p:nvSpPr>
        <p:spPr/>
        <p:txBody>
          <a:bodyPr/>
          <a:lstStyle/>
          <a:p>
            <a:fld id="{D2CCD043-C405-4590-9DF1-4717A0CD7B56}" type="slidenum">
              <a:rPr lang="en-US" smtClean="0"/>
              <a:t>20</a:t>
            </a:fld>
            <a:endParaRPr lang="en-US"/>
          </a:p>
        </p:txBody>
      </p:sp>
    </p:spTree>
    <p:extLst>
      <p:ext uri="{BB962C8B-B14F-4D97-AF65-F5344CB8AC3E}">
        <p14:creationId xmlns:p14="http://schemas.microsoft.com/office/powerpoint/2010/main" val="2857607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Generically speaking it is a revenue neutral carbon fee and dividend proposal.  It places a price on carbon and returns all money to citizens on an equal person basis.</a:t>
            </a:r>
          </a:p>
        </p:txBody>
      </p:sp>
      <p:sp>
        <p:nvSpPr>
          <p:cNvPr id="4" name="Slide Number Placeholder 3"/>
          <p:cNvSpPr>
            <a:spLocks noGrp="1"/>
          </p:cNvSpPr>
          <p:nvPr>
            <p:ph type="sldNum" sz="quarter" idx="5"/>
          </p:nvPr>
        </p:nvSpPr>
        <p:spPr/>
        <p:txBody>
          <a:bodyPr/>
          <a:lstStyle/>
          <a:p>
            <a:fld id="{D2CCD043-C405-4590-9DF1-4717A0CD7B56}" type="slidenum">
              <a:rPr lang="en-US" smtClean="0"/>
              <a:t>21</a:t>
            </a:fld>
            <a:endParaRPr lang="en-US"/>
          </a:p>
        </p:txBody>
      </p:sp>
    </p:spTree>
    <p:extLst>
      <p:ext uri="{BB962C8B-B14F-4D97-AF65-F5344CB8AC3E}">
        <p14:creationId xmlns:p14="http://schemas.microsoft.com/office/powerpoint/2010/main" val="600078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what happens to CO2 emissions when a price is placed on carbon.  Green dots are the H.R. 763 legislative emission targets established in law.  Price adjustments are made if needed by law to bring emissions on target.  RFF, Resources for the Future Model, is a third party group that does economic analysis.  RFF’s dotted line says they expect better performance than the legislation requires.    </a:t>
            </a:r>
          </a:p>
          <a:p>
            <a:endParaRPr lang="en-US" dirty="0"/>
          </a:p>
        </p:txBody>
      </p:sp>
      <p:sp>
        <p:nvSpPr>
          <p:cNvPr id="4" name="Slide Number Placeholder 3"/>
          <p:cNvSpPr>
            <a:spLocks noGrp="1"/>
          </p:cNvSpPr>
          <p:nvPr>
            <p:ph type="sldNum" sz="quarter" idx="5"/>
          </p:nvPr>
        </p:nvSpPr>
        <p:spPr/>
        <p:txBody>
          <a:bodyPr/>
          <a:lstStyle/>
          <a:p>
            <a:fld id="{D2CCD043-C405-4590-9DF1-4717A0CD7B56}" type="slidenum">
              <a:rPr lang="en-US" smtClean="0"/>
              <a:t>22</a:t>
            </a:fld>
            <a:endParaRPr lang="en-US"/>
          </a:p>
        </p:txBody>
      </p:sp>
    </p:spTree>
    <p:extLst>
      <p:ext uri="{BB962C8B-B14F-4D97-AF65-F5344CB8AC3E}">
        <p14:creationId xmlns:p14="http://schemas.microsoft.com/office/powerpoint/2010/main" val="3278148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1" y="4424085"/>
            <a:ext cx="5486399" cy="4191238"/>
          </a:xfrm>
          <a:prstGeom prst="rect">
            <a:avLst/>
          </a:prstGeom>
          <a:noFill/>
          <a:ln>
            <a:noFill/>
          </a:ln>
        </p:spPr>
        <p:txBody>
          <a:bodyPr lIns="91425" tIns="91425" rIns="91425" bIns="91425" anchor="ctr" anchorCtr="0">
            <a:noAutofit/>
          </a:bodyPr>
          <a:lstStyle/>
          <a:p>
            <a:pPr lvl="0">
              <a:spcBef>
                <a:spcPts val="0"/>
              </a:spcBef>
              <a:buNone/>
            </a:pPr>
            <a:r>
              <a:rPr lang="en-US" dirty="0"/>
              <a:t>Nonpartisan third party economic studies show t</a:t>
            </a:r>
            <a:r>
              <a:rPr lang="en" dirty="0"/>
              <a:t>here is no legitimate economic reason against addressing climate change.   </a:t>
            </a:r>
            <a:r>
              <a:rPr lang="en-US" dirty="0"/>
              <a:t>This is all happening in the house.  There are presently 81 members of the House cosponsoring the bill.  218 votes required to pass. </a:t>
            </a:r>
            <a:endParaRPr lang="en" dirty="0"/>
          </a:p>
        </p:txBody>
      </p:sp>
      <p:sp>
        <p:nvSpPr>
          <p:cNvPr id="312" name="Shape 312"/>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living past chairpersons of the Federal Reserve - Janet Yellen, Ben Bernanke, Alan Greenspan, Paul Volcker say put a price on carbon and return the money to the American people.  Wow how much more economic support does one need to have confidence that pricing carbon will work?   </a:t>
            </a:r>
          </a:p>
          <a:p>
            <a:endParaRPr lang="en-US" dirty="0"/>
          </a:p>
        </p:txBody>
      </p:sp>
      <p:sp>
        <p:nvSpPr>
          <p:cNvPr id="4" name="Slide Number Placeholder 3"/>
          <p:cNvSpPr>
            <a:spLocks noGrp="1"/>
          </p:cNvSpPr>
          <p:nvPr>
            <p:ph type="sldNum" sz="quarter" idx="5"/>
          </p:nvPr>
        </p:nvSpPr>
        <p:spPr/>
        <p:txBody>
          <a:bodyPr/>
          <a:lstStyle/>
          <a:p>
            <a:fld id="{D2CCD043-C405-4590-9DF1-4717A0CD7B56}" type="slidenum">
              <a:rPr lang="en-US" smtClean="0"/>
              <a:t>24</a:t>
            </a:fld>
            <a:endParaRPr lang="en-US"/>
          </a:p>
        </p:txBody>
      </p:sp>
    </p:spTree>
    <p:extLst>
      <p:ext uri="{BB962C8B-B14F-4D97-AF65-F5344CB8AC3E}">
        <p14:creationId xmlns:p14="http://schemas.microsoft.com/office/powerpoint/2010/main" val="3652920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by University of Texas, Austin (July, 20126) shows by county the least expensive system to provide energy by county if a new investment were made today.  Wind is green.  Solar Photo Voltaic is purple or gray.  Natural Gas is tan.   This map is for no price on carbon emissions.</a:t>
            </a:r>
          </a:p>
        </p:txBody>
      </p:sp>
      <p:sp>
        <p:nvSpPr>
          <p:cNvPr id="4" name="Slide Number Placeholder 3"/>
          <p:cNvSpPr>
            <a:spLocks noGrp="1"/>
          </p:cNvSpPr>
          <p:nvPr>
            <p:ph type="sldNum" sz="quarter" idx="5"/>
          </p:nvPr>
        </p:nvSpPr>
        <p:spPr/>
        <p:txBody>
          <a:bodyPr/>
          <a:lstStyle/>
          <a:p>
            <a:fld id="{D2CCD043-C405-4590-9DF1-4717A0CD7B56}" type="slidenum">
              <a:rPr lang="en-US" smtClean="0"/>
              <a:t>25</a:t>
            </a:fld>
            <a:endParaRPr lang="en-US"/>
          </a:p>
        </p:txBody>
      </p:sp>
    </p:spTree>
    <p:extLst>
      <p:ext uri="{BB962C8B-B14F-4D97-AF65-F5344CB8AC3E}">
        <p14:creationId xmlns:p14="http://schemas.microsoft.com/office/powerpoint/2010/main" val="416708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$50/ton.  Around year five under H.R. 763.  Wind grows in the plains states. The southwest is all solar photovoltaic.  The southeast has much more solar photo voltaic with less natural gas.   </a:t>
            </a:r>
          </a:p>
        </p:txBody>
      </p:sp>
      <p:sp>
        <p:nvSpPr>
          <p:cNvPr id="4" name="Slide Number Placeholder 3"/>
          <p:cNvSpPr>
            <a:spLocks noGrp="1"/>
          </p:cNvSpPr>
          <p:nvPr>
            <p:ph type="sldNum" sz="quarter" idx="5"/>
          </p:nvPr>
        </p:nvSpPr>
        <p:spPr/>
        <p:txBody>
          <a:bodyPr/>
          <a:lstStyle/>
          <a:p>
            <a:fld id="{D2CCD043-C405-4590-9DF1-4717A0CD7B56}" type="slidenum">
              <a:rPr lang="en-US" smtClean="0"/>
              <a:t>26</a:t>
            </a:fld>
            <a:endParaRPr lang="en-US"/>
          </a:p>
        </p:txBody>
      </p:sp>
    </p:spTree>
    <p:extLst>
      <p:ext uri="{BB962C8B-B14F-4D97-AF65-F5344CB8AC3E}">
        <p14:creationId xmlns:p14="http://schemas.microsoft.com/office/powerpoint/2010/main" val="583165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$100/ton.  Almost all of the US, for new investment, the least expensive option to deliver a watt of power is wind or solar photovoltaic.  Pricing carbon as HR 763 does will change the investments utilities make and will eliminate carbon as a fuel.</a:t>
            </a:r>
          </a:p>
        </p:txBody>
      </p:sp>
      <p:sp>
        <p:nvSpPr>
          <p:cNvPr id="4" name="Slide Number Placeholder 3"/>
          <p:cNvSpPr>
            <a:spLocks noGrp="1"/>
          </p:cNvSpPr>
          <p:nvPr>
            <p:ph type="sldNum" sz="quarter" idx="5"/>
          </p:nvPr>
        </p:nvSpPr>
        <p:spPr/>
        <p:txBody>
          <a:bodyPr/>
          <a:lstStyle/>
          <a:p>
            <a:fld id="{D2CCD043-C405-4590-9DF1-4717A0CD7B56}" type="slidenum">
              <a:rPr lang="en-US" smtClean="0"/>
              <a:t>27</a:t>
            </a:fld>
            <a:endParaRPr lang="en-US"/>
          </a:p>
        </p:txBody>
      </p:sp>
    </p:spTree>
    <p:extLst>
      <p:ext uri="{BB962C8B-B14F-4D97-AF65-F5344CB8AC3E}">
        <p14:creationId xmlns:p14="http://schemas.microsoft.com/office/powerpoint/2010/main" val="1918466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action or inaction leads to the pictures like this one and worse.  Our advocacy efforts are needed to stop this crisis.  </a:t>
            </a:r>
            <a:r>
              <a:rPr lang="en-US" sz="1200" b="0" kern="1200" dirty="0">
                <a:solidFill>
                  <a:schemeClr val="tx1"/>
                </a:solidFill>
                <a:latin typeface="+mn-lt"/>
                <a:ea typeface="+mn-ea"/>
                <a:cs typeface="+mn-cs"/>
              </a:rPr>
              <a:t> Our history tells us focused action is possible.  Consider WWII, Civil Rights Act,  or the Moon Landing.  Or indeed the covid 19 virus.  Americans have largely acted together and Congress has authorized huge amounts of money in only days. </a:t>
            </a:r>
            <a:endParaRPr lang="en-US" dirty="0"/>
          </a:p>
        </p:txBody>
      </p:sp>
      <p:sp>
        <p:nvSpPr>
          <p:cNvPr id="4" name="Slide Number Placeholder 3"/>
          <p:cNvSpPr>
            <a:spLocks noGrp="1"/>
          </p:cNvSpPr>
          <p:nvPr>
            <p:ph type="sldNum" sz="quarter" idx="5"/>
          </p:nvPr>
        </p:nvSpPr>
        <p:spPr/>
        <p:txBody>
          <a:bodyPr/>
          <a:lstStyle/>
          <a:p>
            <a:fld id="{D2CCD043-C405-4590-9DF1-4717A0CD7B56}" type="slidenum">
              <a:rPr lang="en-US" smtClean="0"/>
              <a:t>28</a:t>
            </a:fld>
            <a:endParaRPr lang="en-US"/>
          </a:p>
        </p:txBody>
      </p:sp>
    </p:spTree>
    <p:extLst>
      <p:ext uri="{BB962C8B-B14F-4D97-AF65-F5344CB8AC3E}">
        <p14:creationId xmlns:p14="http://schemas.microsoft.com/office/powerpoint/2010/main" val="656417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j-lt"/>
              </a:rPr>
              <a:t>We can still make a safe handoff to the next generation… IF</a:t>
            </a:r>
          </a:p>
        </p:txBody>
      </p:sp>
    </p:spTree>
    <p:extLst>
      <p:ext uri="{BB962C8B-B14F-4D97-AF65-F5344CB8AC3E}">
        <p14:creationId xmlns:p14="http://schemas.microsoft.com/office/powerpoint/2010/main" val="245279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Warming Stripes.  Blue and cool in 1850 going to orange and hot in 2017.</a:t>
            </a:r>
          </a:p>
        </p:txBody>
      </p:sp>
      <p:sp>
        <p:nvSpPr>
          <p:cNvPr id="4" name="Slide Number Placeholder 3"/>
          <p:cNvSpPr>
            <a:spLocks noGrp="1"/>
          </p:cNvSpPr>
          <p:nvPr>
            <p:ph type="sldNum" sz="quarter" idx="5"/>
          </p:nvPr>
        </p:nvSpPr>
        <p:spPr/>
        <p:txBody>
          <a:bodyPr/>
          <a:lstStyle/>
          <a:p>
            <a:fld id="{D2CCD043-C405-4590-9DF1-4717A0CD7B56}" type="slidenum">
              <a:rPr lang="en-US" smtClean="0"/>
              <a:t>3</a:t>
            </a:fld>
            <a:endParaRPr lang="en-US"/>
          </a:p>
        </p:txBody>
      </p:sp>
    </p:spTree>
    <p:extLst>
      <p:ext uri="{BB962C8B-B14F-4D97-AF65-F5344CB8AC3E}">
        <p14:creationId xmlns:p14="http://schemas.microsoft.com/office/powerpoint/2010/main" val="3728208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voice matters.  Our vote in 2020 matters. </a:t>
            </a:r>
          </a:p>
        </p:txBody>
      </p:sp>
      <p:sp>
        <p:nvSpPr>
          <p:cNvPr id="4" name="Slide Number Placeholder 3"/>
          <p:cNvSpPr>
            <a:spLocks noGrp="1"/>
          </p:cNvSpPr>
          <p:nvPr>
            <p:ph type="sldNum" sz="quarter" idx="5"/>
          </p:nvPr>
        </p:nvSpPr>
        <p:spPr/>
        <p:txBody>
          <a:bodyPr/>
          <a:lstStyle/>
          <a:p>
            <a:fld id="{D2CCD043-C405-4590-9DF1-4717A0CD7B56}" type="slidenum">
              <a:rPr lang="en-US" smtClean="0"/>
              <a:t>30</a:t>
            </a:fld>
            <a:endParaRPr lang="en-US"/>
          </a:p>
        </p:txBody>
      </p:sp>
    </p:spTree>
    <p:extLst>
      <p:ext uri="{BB962C8B-B14F-4D97-AF65-F5344CB8AC3E}">
        <p14:creationId xmlns:p14="http://schemas.microsoft.com/office/powerpoint/2010/main" val="14175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comes very close to the zero emissions required by the IPCC to be near zero by 2050.</a:t>
            </a:r>
          </a:p>
        </p:txBody>
      </p:sp>
      <p:sp>
        <p:nvSpPr>
          <p:cNvPr id="4" name="Slide Number Placeholder 3"/>
          <p:cNvSpPr>
            <a:spLocks noGrp="1"/>
          </p:cNvSpPr>
          <p:nvPr>
            <p:ph type="sldNum" sz="quarter" idx="5"/>
          </p:nvPr>
        </p:nvSpPr>
        <p:spPr/>
        <p:txBody>
          <a:bodyPr/>
          <a:lstStyle/>
          <a:p>
            <a:fld id="{D2CCD043-C405-4590-9DF1-4717A0CD7B56}" type="slidenum">
              <a:rPr lang="en-US" smtClean="0"/>
              <a:t>31</a:t>
            </a:fld>
            <a:endParaRPr lang="en-US"/>
          </a:p>
        </p:txBody>
      </p:sp>
    </p:spTree>
    <p:extLst>
      <p:ext uri="{BB962C8B-B14F-4D97-AF65-F5344CB8AC3E}">
        <p14:creationId xmlns:p14="http://schemas.microsoft.com/office/powerpoint/2010/main" val="1905085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in the Senate is the climate solutions caucus.  There are 14 members.  Half Republican; half Democrat.  They are holding hearings.</a:t>
            </a:r>
          </a:p>
          <a:p>
            <a:r>
              <a:rPr lang="en-US" dirty="0"/>
              <a:t>There is also a good bill in the Senate.  Climate Action Rebate Act.  S. 2284.  So there is activity in both houses of Congress even though no interest, just the opposite, is being expressed by the current President.  </a:t>
            </a:r>
          </a:p>
        </p:txBody>
      </p:sp>
      <p:sp>
        <p:nvSpPr>
          <p:cNvPr id="4" name="Slide Number Placeholder 3"/>
          <p:cNvSpPr>
            <a:spLocks noGrp="1"/>
          </p:cNvSpPr>
          <p:nvPr>
            <p:ph type="sldNum" sz="quarter" idx="5"/>
          </p:nvPr>
        </p:nvSpPr>
        <p:spPr/>
        <p:txBody>
          <a:bodyPr/>
          <a:lstStyle/>
          <a:p>
            <a:fld id="{D2CCD043-C405-4590-9DF1-4717A0CD7B56}" type="slidenum">
              <a:rPr lang="en-US" smtClean="0"/>
              <a:t>32</a:t>
            </a:fld>
            <a:endParaRPr lang="en-US"/>
          </a:p>
        </p:txBody>
      </p:sp>
    </p:spTree>
    <p:extLst>
      <p:ext uri="{BB962C8B-B14F-4D97-AF65-F5344CB8AC3E}">
        <p14:creationId xmlns:p14="http://schemas.microsoft.com/office/powerpoint/2010/main" val="201644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a broken system also.  This is a chart of carbon dioxide concentration in our atmosphere.  It is now over 400 parts per million having started at 270 parts per million at the beginning of the Industrial Revolution.  It is higher than at any time going back prior to the time our species, homo sapiens, dawned.  This is because we dump inordinate quantities of burned fossil fuel, carbon dioxide, into the air.  With all the talk about the Climate Crisis, in United States a utility or a corporation can emit unlimited quantities of carbon dioxide into the air with no penalty what so ever.</a:t>
            </a:r>
          </a:p>
        </p:txBody>
      </p:sp>
      <p:sp>
        <p:nvSpPr>
          <p:cNvPr id="4" name="Slide Number Placeholder 3"/>
          <p:cNvSpPr>
            <a:spLocks noGrp="1"/>
          </p:cNvSpPr>
          <p:nvPr>
            <p:ph type="sldNum" sz="quarter" idx="5"/>
          </p:nvPr>
        </p:nvSpPr>
        <p:spPr/>
        <p:txBody>
          <a:bodyPr/>
          <a:lstStyle/>
          <a:p>
            <a:fld id="{D2CCD043-C405-4590-9DF1-4717A0CD7B56}" type="slidenum">
              <a:rPr lang="en-US" smtClean="0"/>
              <a:t>33</a:t>
            </a:fld>
            <a:endParaRPr lang="en-US"/>
          </a:p>
        </p:txBody>
      </p:sp>
    </p:spTree>
    <p:extLst>
      <p:ext uri="{BB962C8B-B14F-4D97-AF65-F5344CB8AC3E}">
        <p14:creationId xmlns:p14="http://schemas.microsoft.com/office/powerpoint/2010/main" val="3659055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all the known carbon we cannot burn to have a chance to protect a livable planet.  SLIDE.  Think about all those who have a vested interest in keeping things as they are.  I think more good people will need to engage to overcome those wishing to develop these fossil fuel reserves to be later burned into carbon dioxide.</a:t>
            </a:r>
          </a:p>
        </p:txBody>
      </p:sp>
      <p:sp>
        <p:nvSpPr>
          <p:cNvPr id="4" name="Slide Number Placeholder 3"/>
          <p:cNvSpPr>
            <a:spLocks noGrp="1"/>
          </p:cNvSpPr>
          <p:nvPr>
            <p:ph type="sldNum" sz="quarter" idx="5"/>
          </p:nvPr>
        </p:nvSpPr>
        <p:spPr/>
        <p:txBody>
          <a:bodyPr/>
          <a:lstStyle/>
          <a:p>
            <a:fld id="{D2CCD043-C405-4590-9DF1-4717A0CD7B56}" type="slidenum">
              <a:rPr lang="en-US" smtClean="0"/>
              <a:t>34</a:t>
            </a:fld>
            <a:endParaRPr lang="en-US"/>
          </a:p>
        </p:txBody>
      </p:sp>
    </p:spTree>
    <p:extLst>
      <p:ext uri="{BB962C8B-B14F-4D97-AF65-F5344CB8AC3E}">
        <p14:creationId xmlns:p14="http://schemas.microsoft.com/office/powerpoint/2010/main" val="242388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on a firm foundation to say climate change is caused by people’s activities.  I worked as an engineering intern in the ’60’s for NASA.  These organizations have people just like you and I.  People that go to work every day dedicated to doing their jobs.  They have no hidden agenda to deceive the public.  Just the opposite.  Take NOAA.  They provide the underpinnings for all our hurricane forecasts.  We watch and trust what they have to say about these massive atmospheric events.  It seems to me we should also trust them when they say climate change due to CO2 concentration in our atmosphere is a big threat to a livable earth.</a:t>
            </a:r>
          </a:p>
        </p:txBody>
      </p:sp>
      <p:sp>
        <p:nvSpPr>
          <p:cNvPr id="4" name="Slide Number Placeholder 3"/>
          <p:cNvSpPr>
            <a:spLocks noGrp="1"/>
          </p:cNvSpPr>
          <p:nvPr>
            <p:ph type="sldNum" sz="quarter" idx="5"/>
          </p:nvPr>
        </p:nvSpPr>
        <p:spPr/>
        <p:txBody>
          <a:bodyPr/>
          <a:lstStyle/>
          <a:p>
            <a:fld id="{D2CCD043-C405-4590-9DF1-4717A0CD7B56}" type="slidenum">
              <a:rPr lang="en-US" smtClean="0"/>
              <a:t>4</a:t>
            </a:fld>
            <a:endParaRPr lang="en-US"/>
          </a:p>
        </p:txBody>
      </p:sp>
    </p:spTree>
    <p:extLst>
      <p:ext uri="{BB962C8B-B14F-4D97-AF65-F5344CB8AC3E}">
        <p14:creationId xmlns:p14="http://schemas.microsoft.com/office/powerpoint/2010/main" val="344909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 Day 1971.  At the time trash was a bigger deal than a heating planet.  I trust you can see the connection.  Porcupine says,  “It is hard </a:t>
            </a:r>
            <a:r>
              <a:rPr lang="en-US" dirty="0" err="1"/>
              <a:t>walkin</a:t>
            </a:r>
            <a:r>
              <a:rPr lang="en-US" dirty="0"/>
              <a:t>’ on this stuff.”  Pogo poetically responds, “Yep, son, we have met the enemy and he is us.”  Us, indeed?  U.S.? The United States.  Us? Good people trying to do good.  Us?  Me.  </a:t>
            </a:r>
          </a:p>
        </p:txBody>
      </p:sp>
      <p:sp>
        <p:nvSpPr>
          <p:cNvPr id="4" name="Slide Number Placeholder 3"/>
          <p:cNvSpPr>
            <a:spLocks noGrp="1"/>
          </p:cNvSpPr>
          <p:nvPr>
            <p:ph type="sldNum" sz="quarter" idx="5"/>
          </p:nvPr>
        </p:nvSpPr>
        <p:spPr/>
        <p:txBody>
          <a:bodyPr/>
          <a:lstStyle/>
          <a:p>
            <a:fld id="{D2CCD043-C405-4590-9DF1-4717A0CD7B56}" type="slidenum">
              <a:rPr lang="en-US" smtClean="0"/>
              <a:t>5</a:t>
            </a:fld>
            <a:endParaRPr lang="en-US"/>
          </a:p>
        </p:txBody>
      </p:sp>
    </p:spTree>
    <p:extLst>
      <p:ext uri="{BB962C8B-B14F-4D97-AF65-F5344CB8AC3E}">
        <p14:creationId xmlns:p14="http://schemas.microsoft.com/office/powerpoint/2010/main" val="342686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big is the problem?  Must act within 10 years.  The Fourth National Climate Assessment of the United States in 2018 draws a similar conclusion.  Just think for a moment what this means.  The change required is not a little bit.  It is not a nudge. What would have to change to be near zero?  </a:t>
            </a:r>
          </a:p>
        </p:txBody>
      </p:sp>
      <p:sp>
        <p:nvSpPr>
          <p:cNvPr id="4" name="Slide Number Placeholder 3"/>
          <p:cNvSpPr>
            <a:spLocks noGrp="1"/>
          </p:cNvSpPr>
          <p:nvPr>
            <p:ph type="sldNum" sz="quarter" idx="5"/>
          </p:nvPr>
        </p:nvSpPr>
        <p:spPr/>
        <p:txBody>
          <a:bodyPr/>
          <a:lstStyle/>
          <a:p>
            <a:fld id="{D2CCD043-C405-4590-9DF1-4717A0CD7B56}" type="slidenum">
              <a:rPr lang="en-US" smtClean="0"/>
              <a:t>6</a:t>
            </a:fld>
            <a:endParaRPr lang="en-US"/>
          </a:p>
        </p:txBody>
      </p:sp>
    </p:spTree>
    <p:extLst>
      <p:ext uri="{BB962C8B-B14F-4D97-AF65-F5344CB8AC3E}">
        <p14:creationId xmlns:p14="http://schemas.microsoft.com/office/powerpoint/2010/main" val="14700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slide demonstrating the same principle.  So far we have had little real impact reducing green house gases.  CO2 emissions are still going up.  Unburned Methane in our atmosphere is still going up.  We have to do and about face when it comes to carbon dioxide emissions.  </a:t>
            </a:r>
          </a:p>
        </p:txBody>
      </p:sp>
      <p:sp>
        <p:nvSpPr>
          <p:cNvPr id="4" name="Slide Number Placeholder 3"/>
          <p:cNvSpPr>
            <a:spLocks noGrp="1"/>
          </p:cNvSpPr>
          <p:nvPr>
            <p:ph type="sldNum" sz="quarter" idx="5"/>
          </p:nvPr>
        </p:nvSpPr>
        <p:spPr/>
        <p:txBody>
          <a:bodyPr/>
          <a:lstStyle/>
          <a:p>
            <a:fld id="{D2CCD043-C405-4590-9DF1-4717A0CD7B56}" type="slidenum">
              <a:rPr lang="en-US" smtClean="0"/>
              <a:t>7</a:t>
            </a:fld>
            <a:endParaRPr lang="en-US"/>
          </a:p>
        </p:txBody>
      </p:sp>
    </p:spTree>
    <p:extLst>
      <p:ext uri="{BB962C8B-B14F-4D97-AF65-F5344CB8AC3E}">
        <p14:creationId xmlns:p14="http://schemas.microsoft.com/office/powerpoint/2010/main" val="119273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folks are trying to turn this situation around.  And trying mightily.  It is not like nothing good is happening.  We do have the Paris Agreement of 2015.  195 nations made individual commitments to each other to reduce their carbon emissions.  It was a very important step forward.  Not a solution, but it was beyond symbolism. </a:t>
            </a:r>
          </a:p>
        </p:txBody>
      </p:sp>
      <p:sp>
        <p:nvSpPr>
          <p:cNvPr id="4" name="Slide Number Placeholder 3"/>
          <p:cNvSpPr>
            <a:spLocks noGrp="1"/>
          </p:cNvSpPr>
          <p:nvPr>
            <p:ph type="sldNum" sz="quarter" idx="5"/>
          </p:nvPr>
        </p:nvSpPr>
        <p:spPr/>
        <p:txBody>
          <a:bodyPr/>
          <a:lstStyle/>
          <a:p>
            <a:fld id="{D2CCD043-C405-4590-9DF1-4717A0CD7B56}" type="slidenum">
              <a:rPr lang="en-US" smtClean="0"/>
              <a:t>8</a:t>
            </a:fld>
            <a:endParaRPr lang="en-US"/>
          </a:p>
        </p:txBody>
      </p:sp>
    </p:spTree>
    <p:extLst>
      <p:ext uri="{BB962C8B-B14F-4D97-AF65-F5344CB8AC3E}">
        <p14:creationId xmlns:p14="http://schemas.microsoft.com/office/powerpoint/2010/main" val="134437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nations of the world were on a path of heating the earth to 4 degrees C or more.  The National Plans agreed to in Paris took that down to just above 3 degrees C.  Not enough, but a good step toward getting below 2 degrees C and hope was held out to try for 1.5 degrees C maybe at future conferences.</a:t>
            </a:r>
          </a:p>
        </p:txBody>
      </p:sp>
      <p:sp>
        <p:nvSpPr>
          <p:cNvPr id="4" name="Slide Number Placeholder 3"/>
          <p:cNvSpPr>
            <a:spLocks noGrp="1"/>
          </p:cNvSpPr>
          <p:nvPr>
            <p:ph type="sldNum" sz="quarter" idx="5"/>
          </p:nvPr>
        </p:nvSpPr>
        <p:spPr/>
        <p:txBody>
          <a:bodyPr/>
          <a:lstStyle/>
          <a:p>
            <a:fld id="{D2CCD043-C405-4590-9DF1-4717A0CD7B56}" type="slidenum">
              <a:rPr lang="en-US" smtClean="0"/>
              <a:t>9</a:t>
            </a:fld>
            <a:endParaRPr lang="en-US"/>
          </a:p>
        </p:txBody>
      </p:sp>
    </p:spTree>
    <p:extLst>
      <p:ext uri="{BB962C8B-B14F-4D97-AF65-F5344CB8AC3E}">
        <p14:creationId xmlns:p14="http://schemas.microsoft.com/office/powerpoint/2010/main" val="313624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0460-C9B8-4CC8-93AB-0FB5430589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040C99-F879-4844-A481-B5713B610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F1515A-8701-4B83-9943-DCAB84526DFB}"/>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5" name="Footer Placeholder 4">
            <a:extLst>
              <a:ext uri="{FF2B5EF4-FFF2-40B4-BE49-F238E27FC236}">
                <a16:creationId xmlns:a16="http://schemas.microsoft.com/office/drawing/2014/main" id="{D4934F3B-547A-4FC9-990E-C4BD43977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233DE-5D74-439D-B98C-926F9196B312}"/>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160064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506A-CC0F-4C89-A146-6BCF796648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A3BE68-2572-4D79-825A-79D0028C06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7D94A-D683-49D5-A97F-939734F42DA0}"/>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5" name="Footer Placeholder 4">
            <a:extLst>
              <a:ext uri="{FF2B5EF4-FFF2-40B4-BE49-F238E27FC236}">
                <a16:creationId xmlns:a16="http://schemas.microsoft.com/office/drawing/2014/main" id="{79B8616B-11FC-4F1D-A127-42DE6CD73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0983-F9B6-4964-9A13-3A1301986C53}"/>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417768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53264-931B-4109-BF9C-6719994DF2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C221D8-AF2E-470F-8CF1-3C3B45E461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AAB76-F6F1-4234-B246-10C48BF9A7B1}"/>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5" name="Footer Placeholder 4">
            <a:extLst>
              <a:ext uri="{FF2B5EF4-FFF2-40B4-BE49-F238E27FC236}">
                <a16:creationId xmlns:a16="http://schemas.microsoft.com/office/drawing/2014/main" id="{46B60BAA-E77B-4696-924B-F5BDCDEE5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2176-B8A7-4C3E-9BC6-D7006BE61C89}"/>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47955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71200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725D-0CED-4ECA-894E-75D36434659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57C02C7-0F75-43F2-91C6-E88662E764C2}"/>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596406-A134-41AF-9765-8234DC34993D}"/>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5" name="Footer Placeholder 4">
            <a:extLst>
              <a:ext uri="{FF2B5EF4-FFF2-40B4-BE49-F238E27FC236}">
                <a16:creationId xmlns:a16="http://schemas.microsoft.com/office/drawing/2014/main" id="{DB41B847-90CA-4ADB-B633-3E50F0830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305A0-8A91-4E32-94E3-BD7FA37D2AF4}"/>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133814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8848-3BBA-497C-A789-1F8488FEB8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F4065-2CF6-45FD-9655-E1E8D4493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BA1EBE-67F3-49AE-8BE2-ED0B6C826505}"/>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5" name="Footer Placeholder 4">
            <a:extLst>
              <a:ext uri="{FF2B5EF4-FFF2-40B4-BE49-F238E27FC236}">
                <a16:creationId xmlns:a16="http://schemas.microsoft.com/office/drawing/2014/main" id="{995DED96-B38E-4785-A089-DAA56582B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79351-382E-414D-8FE4-0B3DFB888F52}"/>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230769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78CC-B6F1-4B0B-A932-1C2C57AF2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910858-37A1-4E86-829C-D3C6E326D4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5C7AC-31EB-43D8-A053-7543921DE0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5A2AD-D3CD-462F-B6BD-E59E91740C23}"/>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6" name="Footer Placeholder 5">
            <a:extLst>
              <a:ext uri="{FF2B5EF4-FFF2-40B4-BE49-F238E27FC236}">
                <a16:creationId xmlns:a16="http://schemas.microsoft.com/office/drawing/2014/main" id="{22F2AF7F-9C94-4A26-AB22-D5219276C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41AFE-1723-432D-B774-3276504438F6}"/>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52694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FACB-8F14-4230-B041-23A8D588EA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90BE8-5339-4178-860D-B4D9CCF10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39C7E4-9855-4F02-90CA-61B06D55B3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A65E5C-C5EA-45BB-8335-E5E0164144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4968F-7C6C-4A96-AE2C-3B87CCE026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A364F-301B-494C-ADF8-467708BB4228}"/>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8" name="Footer Placeholder 7">
            <a:extLst>
              <a:ext uri="{FF2B5EF4-FFF2-40B4-BE49-F238E27FC236}">
                <a16:creationId xmlns:a16="http://schemas.microsoft.com/office/drawing/2014/main" id="{4526D8EE-B132-4C4D-8E9A-218698C8EE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CE05D0-00EC-4FB0-9FDF-B14E18BB761C}"/>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247700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0958-143C-4A1A-A2F7-307AA6FEB6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2F4383-FB91-412D-B052-7A4C51DFCBAF}"/>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4" name="Footer Placeholder 3">
            <a:extLst>
              <a:ext uri="{FF2B5EF4-FFF2-40B4-BE49-F238E27FC236}">
                <a16:creationId xmlns:a16="http://schemas.microsoft.com/office/drawing/2014/main" id="{27065D38-B336-4B7E-8CC0-305600E27B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01DDFF-A13E-4E36-8B0E-CB90A6232E8F}"/>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334864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0875B-0062-4499-9CD8-71636BECF28C}"/>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3" name="Footer Placeholder 2">
            <a:extLst>
              <a:ext uri="{FF2B5EF4-FFF2-40B4-BE49-F238E27FC236}">
                <a16:creationId xmlns:a16="http://schemas.microsoft.com/office/drawing/2014/main" id="{80FB50E5-E12F-4ACA-A8A8-B957F6504A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4231EB-F3B3-4A4C-9741-B3282110934F}"/>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365595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D212-83F6-47BC-8628-CEE0EEC71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5A6EB5-030F-4F1F-82C2-165C4223BE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AA97D-26E1-46A9-BF4A-83983C6D2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C16CC7-6148-4369-8897-19827D77C65A}"/>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6" name="Footer Placeholder 5">
            <a:extLst>
              <a:ext uri="{FF2B5EF4-FFF2-40B4-BE49-F238E27FC236}">
                <a16:creationId xmlns:a16="http://schemas.microsoft.com/office/drawing/2014/main" id="{DC41AD2A-4418-407E-B547-E1A0A4F93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2EC63-CCB6-45F8-92B9-746BB990CBE2}"/>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224485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E36-3935-411E-99F0-50948C2E4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27ED3-33E0-45C4-94F1-66D0F8ACA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D66ED9-1D3F-4B98-9968-D6920B17A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E3ACBF-E71E-4B5C-99B2-5D5F6A2DA8B6}"/>
              </a:ext>
            </a:extLst>
          </p:cNvPr>
          <p:cNvSpPr>
            <a:spLocks noGrp="1"/>
          </p:cNvSpPr>
          <p:nvPr>
            <p:ph type="dt" sz="half" idx="10"/>
          </p:nvPr>
        </p:nvSpPr>
        <p:spPr/>
        <p:txBody>
          <a:bodyPr/>
          <a:lstStyle/>
          <a:p>
            <a:fld id="{490E13FD-7ED8-48C7-BB8F-876DEB4A5A24}" type="datetimeFigureOut">
              <a:rPr lang="en-US" smtClean="0"/>
              <a:t>5/17/2020</a:t>
            </a:fld>
            <a:endParaRPr lang="en-US"/>
          </a:p>
        </p:txBody>
      </p:sp>
      <p:sp>
        <p:nvSpPr>
          <p:cNvPr id="6" name="Footer Placeholder 5">
            <a:extLst>
              <a:ext uri="{FF2B5EF4-FFF2-40B4-BE49-F238E27FC236}">
                <a16:creationId xmlns:a16="http://schemas.microsoft.com/office/drawing/2014/main" id="{7B27DA17-7A2F-4ADB-93AD-60900F4B2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8E649-D6E4-4C03-9EEF-9D23850C9082}"/>
              </a:ext>
            </a:extLst>
          </p:cNvPr>
          <p:cNvSpPr>
            <a:spLocks noGrp="1"/>
          </p:cNvSpPr>
          <p:nvPr>
            <p:ph type="sldNum" sz="quarter" idx="12"/>
          </p:nvPr>
        </p:nvSpPr>
        <p:spPr/>
        <p:txBody>
          <a:bodyPr/>
          <a:lstStyle/>
          <a:p>
            <a:fld id="{2AF40CC2-D8E2-408B-88C3-AC731EEE8261}" type="slidenum">
              <a:rPr lang="en-US" smtClean="0"/>
              <a:t>‹#›</a:t>
            </a:fld>
            <a:endParaRPr lang="en-US"/>
          </a:p>
        </p:txBody>
      </p:sp>
    </p:spTree>
    <p:extLst>
      <p:ext uri="{BB962C8B-B14F-4D97-AF65-F5344CB8AC3E}">
        <p14:creationId xmlns:p14="http://schemas.microsoft.com/office/powerpoint/2010/main" val="113102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tx1">
                <a:lumMod val="85000"/>
                <a:lumOff val="15000"/>
              </a:schemeClr>
            </a:gs>
            <a:gs pos="100000">
              <a:schemeClr val="accent5">
                <a:lumMod val="10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146537-76ED-4AEC-B8DF-65D1D862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CDAB6CD-5D92-4AB2-B620-891F8AD1C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8A954D-03B4-4C54-9E19-9726DF1B27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E13FD-7ED8-48C7-BB8F-876DEB4A5A24}" type="datetimeFigureOut">
              <a:rPr lang="en-US" smtClean="0"/>
              <a:t>5/17/2020</a:t>
            </a:fld>
            <a:endParaRPr lang="en-US"/>
          </a:p>
        </p:txBody>
      </p:sp>
      <p:sp>
        <p:nvSpPr>
          <p:cNvPr id="5" name="Footer Placeholder 4">
            <a:extLst>
              <a:ext uri="{FF2B5EF4-FFF2-40B4-BE49-F238E27FC236}">
                <a16:creationId xmlns:a16="http://schemas.microsoft.com/office/drawing/2014/main" id="{A12EA7A7-856D-40F0-AE1F-BDD73EB3A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2662AF-D898-42BB-A0D5-4E520408F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40CC2-D8E2-408B-88C3-AC731EEE8261}" type="slidenum">
              <a:rPr lang="en-US" smtClean="0"/>
              <a:t>‹#›</a:t>
            </a:fld>
            <a:endParaRPr lang="en-US"/>
          </a:p>
        </p:txBody>
      </p:sp>
    </p:spTree>
    <p:extLst>
      <p:ext uri="{BB962C8B-B14F-4D97-AF65-F5344CB8AC3E}">
        <p14:creationId xmlns:p14="http://schemas.microsoft.com/office/powerpoint/2010/main" val="353106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jfif"/><Relationship Id="rId5" Type="http://schemas.openxmlformats.org/officeDocument/2006/relationships/image" Target="../media/image19.jfif"/><Relationship Id="rId4" Type="http://schemas.openxmlformats.org/officeDocument/2006/relationships/image" Target="../media/image18.jfif"/></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32304C-574A-45AB-B5A0-B5FEB7F08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9CAF8D3-8CE8-4EB3-B14A-F60349E17E9C}"/>
              </a:ext>
            </a:extLst>
          </p:cNvPr>
          <p:cNvSpPr txBox="1"/>
          <p:nvPr/>
        </p:nvSpPr>
        <p:spPr>
          <a:xfrm>
            <a:off x="563880" y="289560"/>
            <a:ext cx="9433560" cy="1015663"/>
          </a:xfrm>
          <a:prstGeom prst="rect">
            <a:avLst/>
          </a:prstGeom>
          <a:noFill/>
        </p:spPr>
        <p:txBody>
          <a:bodyPr wrap="square" rtlCol="0">
            <a:spAutoFit/>
          </a:bodyPr>
          <a:lstStyle/>
          <a:p>
            <a:r>
              <a:rPr lang="en-US" sz="6000" u="sng" dirty="0">
                <a:solidFill>
                  <a:schemeClr val="accent4">
                    <a:lumMod val="60000"/>
                    <a:lumOff val="40000"/>
                  </a:schemeClr>
                </a:solidFill>
              </a:rPr>
              <a:t>Sometimes We Need a Law</a:t>
            </a:r>
          </a:p>
        </p:txBody>
      </p:sp>
    </p:spTree>
    <p:extLst>
      <p:ext uri="{BB962C8B-B14F-4D97-AF65-F5344CB8AC3E}">
        <p14:creationId xmlns:p14="http://schemas.microsoft.com/office/powerpoint/2010/main" val="276576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82B6-9627-432A-BE8F-DCCA7ABEB7D3}"/>
              </a:ext>
            </a:extLst>
          </p:cNvPr>
          <p:cNvSpPr>
            <a:spLocks noGrp="1"/>
          </p:cNvSpPr>
          <p:nvPr>
            <p:ph type="title"/>
          </p:nvPr>
        </p:nvSpPr>
        <p:spPr>
          <a:xfrm>
            <a:off x="1060174" y="365125"/>
            <a:ext cx="10293626" cy="827571"/>
          </a:xfrm>
        </p:spPr>
        <p:txBody>
          <a:bodyPr>
            <a:normAutofit/>
          </a:bodyPr>
          <a:lstStyle/>
          <a:p>
            <a:r>
              <a:rPr lang="en-US" b="1" u="sng" dirty="0">
                <a:solidFill>
                  <a:schemeClr val="accent4">
                    <a:lumMod val="60000"/>
                    <a:lumOff val="40000"/>
                  </a:schemeClr>
                </a:solidFill>
              </a:rPr>
              <a:t>One Nation Declines to Help</a:t>
            </a:r>
          </a:p>
        </p:txBody>
      </p:sp>
      <p:pic>
        <p:nvPicPr>
          <p:cNvPr id="4" name="Content Placeholder 3">
            <a:extLst>
              <a:ext uri="{FF2B5EF4-FFF2-40B4-BE49-F238E27FC236}">
                <a16:creationId xmlns:a16="http://schemas.microsoft.com/office/drawing/2014/main" id="{BADDC069-C0FD-4A08-98D5-5DFD3D0886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0174" y="1351722"/>
            <a:ext cx="10164418" cy="5128591"/>
          </a:xfrm>
          <a:prstGeom prst="rect">
            <a:avLst/>
          </a:prstGeom>
          <a:ln w="28575">
            <a:solidFill>
              <a:schemeClr val="accent4">
                <a:lumMod val="60000"/>
                <a:lumOff val="40000"/>
              </a:schemeClr>
            </a:solidFill>
          </a:ln>
        </p:spPr>
      </p:pic>
    </p:spTree>
    <p:extLst>
      <p:ext uri="{BB962C8B-B14F-4D97-AF65-F5344CB8AC3E}">
        <p14:creationId xmlns:p14="http://schemas.microsoft.com/office/powerpoint/2010/main" val="344864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BA274-731B-4FC5-9AAE-5E25E65A2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964" y="672244"/>
            <a:ext cx="6189786" cy="5545675"/>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5" name="Rectangle: Rounded Corners 4">
            <a:extLst>
              <a:ext uri="{FF2B5EF4-FFF2-40B4-BE49-F238E27FC236}">
                <a16:creationId xmlns:a16="http://schemas.microsoft.com/office/drawing/2014/main" id="{B830E484-3B2D-474D-B714-A7E00EF14464}"/>
              </a:ext>
            </a:extLst>
          </p:cNvPr>
          <p:cNvSpPr/>
          <p:nvPr/>
        </p:nvSpPr>
        <p:spPr>
          <a:xfrm flipH="1">
            <a:off x="647115" y="672244"/>
            <a:ext cx="3615397" cy="55456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accent4">
                    <a:lumMod val="60000"/>
                    <a:lumOff val="40000"/>
                  </a:schemeClr>
                </a:solidFill>
                <a:latin typeface="+mj-lt"/>
              </a:rPr>
              <a:t>What</a:t>
            </a:r>
          </a:p>
          <a:p>
            <a:pPr algn="ctr"/>
            <a:r>
              <a:rPr lang="en-US" sz="6600" b="1" dirty="0">
                <a:solidFill>
                  <a:schemeClr val="accent4">
                    <a:lumMod val="60000"/>
                    <a:lumOff val="40000"/>
                  </a:schemeClr>
                </a:solidFill>
                <a:latin typeface="+mj-lt"/>
              </a:rPr>
              <a:t>Should </a:t>
            </a:r>
          </a:p>
          <a:p>
            <a:pPr algn="ctr"/>
            <a:r>
              <a:rPr lang="en-US" sz="6600" b="1" dirty="0">
                <a:solidFill>
                  <a:schemeClr val="accent4">
                    <a:lumMod val="60000"/>
                    <a:lumOff val="40000"/>
                  </a:schemeClr>
                </a:solidFill>
                <a:latin typeface="+mj-lt"/>
              </a:rPr>
              <a:t>We</a:t>
            </a:r>
          </a:p>
          <a:p>
            <a:pPr algn="ctr"/>
            <a:r>
              <a:rPr lang="en-US" sz="6600" b="1" dirty="0">
                <a:solidFill>
                  <a:schemeClr val="accent4">
                    <a:lumMod val="60000"/>
                    <a:lumOff val="40000"/>
                  </a:schemeClr>
                </a:solidFill>
                <a:latin typeface="+mj-lt"/>
              </a:rPr>
              <a:t>Do?</a:t>
            </a:r>
          </a:p>
        </p:txBody>
      </p:sp>
    </p:spTree>
    <p:extLst>
      <p:ext uri="{BB962C8B-B14F-4D97-AF65-F5344CB8AC3E}">
        <p14:creationId xmlns:p14="http://schemas.microsoft.com/office/powerpoint/2010/main" val="249484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8A66-EA80-4C23-AEB0-AA1B65ED5ED0}"/>
              </a:ext>
            </a:extLst>
          </p:cNvPr>
          <p:cNvSpPr>
            <a:spLocks noGrp="1"/>
          </p:cNvSpPr>
          <p:nvPr>
            <p:ph type="title"/>
          </p:nvPr>
        </p:nvSpPr>
        <p:spPr>
          <a:xfrm>
            <a:off x="1060175" y="126587"/>
            <a:ext cx="10293626" cy="801066"/>
          </a:xfrm>
        </p:spPr>
        <p:txBody>
          <a:bodyPr>
            <a:normAutofit/>
          </a:bodyPr>
          <a:lstStyle/>
          <a:p>
            <a:r>
              <a:rPr lang="en-US" b="1" u="sng" dirty="0">
                <a:solidFill>
                  <a:schemeClr val="accent4">
                    <a:lumMod val="60000"/>
                    <a:lumOff val="40000"/>
                  </a:schemeClr>
                </a:solidFill>
              </a:rPr>
              <a:t>Our Emissions Harm Our Neighbors </a:t>
            </a:r>
          </a:p>
        </p:txBody>
      </p:sp>
      <p:pic>
        <p:nvPicPr>
          <p:cNvPr id="4" name="Content Placeholder 3">
            <a:extLst>
              <a:ext uri="{FF2B5EF4-FFF2-40B4-BE49-F238E27FC236}">
                <a16:creationId xmlns:a16="http://schemas.microsoft.com/office/drawing/2014/main" id="{35408693-BE0C-4294-BDF7-AB1C904CC627}"/>
              </a:ext>
            </a:extLst>
          </p:cNvPr>
          <p:cNvPicPr>
            <a:picLocks noGrp="1" noChangeAspect="1"/>
          </p:cNvPicPr>
          <p:nvPr>
            <p:ph idx="1"/>
          </p:nvPr>
        </p:nvPicPr>
        <p:blipFill>
          <a:blip r:embed="rId3"/>
          <a:stretch>
            <a:fillRect/>
          </a:stretch>
        </p:blipFill>
        <p:spPr>
          <a:xfrm>
            <a:off x="1073426" y="927653"/>
            <a:ext cx="10058400" cy="5632174"/>
          </a:xfrm>
          <a:prstGeom prst="rect">
            <a:avLst/>
          </a:prstGeom>
          <a:ln w="28575">
            <a:solidFill>
              <a:schemeClr val="accent4">
                <a:lumMod val="60000"/>
                <a:lumOff val="40000"/>
              </a:schemeClr>
            </a:solidFill>
          </a:ln>
        </p:spPr>
      </p:pic>
    </p:spTree>
    <p:extLst>
      <p:ext uri="{BB962C8B-B14F-4D97-AF65-F5344CB8AC3E}">
        <p14:creationId xmlns:p14="http://schemas.microsoft.com/office/powerpoint/2010/main" val="305543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2D36-5E92-411B-9627-2E065C725CF7}"/>
              </a:ext>
            </a:extLst>
          </p:cNvPr>
          <p:cNvSpPr>
            <a:spLocks noGrp="1"/>
          </p:cNvSpPr>
          <p:nvPr>
            <p:ph type="title"/>
          </p:nvPr>
        </p:nvSpPr>
        <p:spPr>
          <a:xfrm>
            <a:off x="371959" y="365125"/>
            <a:ext cx="5724041" cy="1460500"/>
          </a:xfrm>
        </p:spPr>
        <p:txBody>
          <a:bodyPr>
            <a:normAutofit/>
          </a:bodyPr>
          <a:lstStyle/>
          <a:p>
            <a:r>
              <a:rPr lang="en-US" u="sng" dirty="0">
                <a:solidFill>
                  <a:schemeClr val="accent4">
                    <a:lumMod val="60000"/>
                    <a:lumOff val="40000"/>
                  </a:schemeClr>
                </a:solidFill>
              </a:rPr>
              <a:t>Ministry Table Approves </a:t>
            </a:r>
            <a:br>
              <a:rPr lang="en-US" u="sng" dirty="0">
                <a:solidFill>
                  <a:schemeClr val="accent4">
                    <a:lumMod val="60000"/>
                    <a:lumOff val="40000"/>
                  </a:schemeClr>
                </a:solidFill>
              </a:rPr>
            </a:br>
            <a:r>
              <a:rPr lang="en-US" u="sng" dirty="0">
                <a:solidFill>
                  <a:schemeClr val="accent4">
                    <a:lumMod val="60000"/>
                    <a:lumOff val="40000"/>
                  </a:schemeClr>
                </a:solidFill>
              </a:rPr>
              <a:t>Climate Response</a:t>
            </a:r>
          </a:p>
        </p:txBody>
      </p:sp>
      <p:sp>
        <p:nvSpPr>
          <p:cNvPr id="3" name="Content Placeholder 2">
            <a:extLst>
              <a:ext uri="{FF2B5EF4-FFF2-40B4-BE49-F238E27FC236}">
                <a16:creationId xmlns:a16="http://schemas.microsoft.com/office/drawing/2014/main" id="{834C553E-407E-408F-8474-AD818F89A1BF}"/>
              </a:ext>
            </a:extLst>
          </p:cNvPr>
          <p:cNvSpPr>
            <a:spLocks noGrp="1"/>
          </p:cNvSpPr>
          <p:nvPr>
            <p:ph sz="half" idx="1"/>
          </p:nvPr>
        </p:nvSpPr>
        <p:spPr>
          <a:xfrm>
            <a:off x="371959" y="2200759"/>
            <a:ext cx="5647841" cy="3976203"/>
          </a:xfrm>
        </p:spPr>
        <p:txBody>
          <a:bodyPr>
            <a:normAutofit/>
          </a:bodyPr>
          <a:lstStyle/>
          <a:p>
            <a:pPr marL="0" lvl="0" indent="0">
              <a:buNone/>
            </a:pPr>
            <a:r>
              <a:rPr lang="en-US" sz="3200" dirty="0"/>
              <a:t>West United Methodist Church will stand in support of legislation and policies that combat climate change and its effects on all creation, advocating specifically for laws and public policies that reduce carbon emissions.</a:t>
            </a:r>
          </a:p>
        </p:txBody>
      </p:sp>
      <p:pic>
        <p:nvPicPr>
          <p:cNvPr id="6" name="Content Placeholder 5">
            <a:extLst>
              <a:ext uri="{FF2B5EF4-FFF2-40B4-BE49-F238E27FC236}">
                <a16:creationId xmlns:a16="http://schemas.microsoft.com/office/drawing/2014/main" id="{1070BB99-877B-41C1-BE5F-BF92B739B9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88625" y="247974"/>
            <a:ext cx="5181600" cy="6400800"/>
          </a:xfrm>
        </p:spPr>
      </p:pic>
    </p:spTree>
    <p:extLst>
      <p:ext uri="{BB962C8B-B14F-4D97-AF65-F5344CB8AC3E}">
        <p14:creationId xmlns:p14="http://schemas.microsoft.com/office/powerpoint/2010/main" val="109449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CF18-696B-4506-8809-D1118D907023}"/>
              </a:ext>
            </a:extLst>
          </p:cNvPr>
          <p:cNvSpPr>
            <a:spLocks noGrp="1"/>
          </p:cNvSpPr>
          <p:nvPr>
            <p:ph type="title"/>
          </p:nvPr>
        </p:nvSpPr>
        <p:spPr>
          <a:xfrm>
            <a:off x="412955" y="365125"/>
            <a:ext cx="10940845" cy="1325563"/>
          </a:xfrm>
        </p:spPr>
        <p:txBody>
          <a:bodyPr>
            <a:normAutofit/>
          </a:bodyPr>
          <a:lstStyle/>
          <a:p>
            <a:r>
              <a:rPr lang="en-US" b="1" u="sng" dirty="0">
                <a:solidFill>
                  <a:schemeClr val="accent4">
                    <a:lumMod val="60000"/>
                    <a:lumOff val="40000"/>
                  </a:schemeClr>
                </a:solidFill>
              </a:rPr>
              <a:t>Individual Action We Can Take</a:t>
            </a:r>
          </a:p>
        </p:txBody>
      </p:sp>
      <p:sp>
        <p:nvSpPr>
          <p:cNvPr id="3" name="Content Placeholder 2">
            <a:extLst>
              <a:ext uri="{FF2B5EF4-FFF2-40B4-BE49-F238E27FC236}">
                <a16:creationId xmlns:a16="http://schemas.microsoft.com/office/drawing/2014/main" id="{CEEE11AF-D068-49F0-ABD6-B7CE41E7E4F4}"/>
              </a:ext>
            </a:extLst>
          </p:cNvPr>
          <p:cNvSpPr>
            <a:spLocks noGrp="1"/>
          </p:cNvSpPr>
          <p:nvPr>
            <p:ph sz="half" idx="1"/>
          </p:nvPr>
        </p:nvSpPr>
        <p:spPr>
          <a:xfrm>
            <a:off x="412955" y="1825625"/>
            <a:ext cx="5606845" cy="4351338"/>
          </a:xfrm>
        </p:spPr>
        <p:txBody>
          <a:bodyPr>
            <a:normAutofit lnSpcReduction="10000"/>
          </a:bodyPr>
          <a:lstStyle/>
          <a:p>
            <a:r>
              <a:rPr lang="en-US" dirty="0"/>
              <a:t>Plant Some Trees</a:t>
            </a:r>
          </a:p>
          <a:p>
            <a:r>
              <a:rPr lang="en-US" dirty="0"/>
              <a:t>Change to LED Lighting</a:t>
            </a:r>
          </a:p>
          <a:p>
            <a:r>
              <a:rPr lang="en-US" dirty="0"/>
              <a:t>Eat Less Meat</a:t>
            </a:r>
          </a:p>
          <a:p>
            <a:r>
              <a:rPr lang="en-US" dirty="0"/>
              <a:t>Drive a Hybrid or an Electric Car</a:t>
            </a:r>
          </a:p>
          <a:p>
            <a:r>
              <a:rPr lang="en-US" dirty="0"/>
              <a:t>Add Solar to Your Home</a:t>
            </a:r>
          </a:p>
          <a:p>
            <a:r>
              <a:rPr lang="en-US" dirty="0"/>
              <a:t>Recycle/Compost</a:t>
            </a:r>
          </a:p>
          <a:p>
            <a:r>
              <a:rPr lang="en-US" dirty="0"/>
              <a:t>Local Advocacy - Conservation Day</a:t>
            </a:r>
          </a:p>
          <a:p>
            <a:r>
              <a:rPr lang="en-US" dirty="0"/>
              <a:t>Conserve Energy at Home</a:t>
            </a:r>
          </a:p>
          <a:p>
            <a:r>
              <a:rPr lang="en-US" dirty="0"/>
              <a:t>Divest of Fossil Fuel Stock</a:t>
            </a:r>
          </a:p>
        </p:txBody>
      </p:sp>
      <p:pic>
        <p:nvPicPr>
          <p:cNvPr id="10" name="Content Placeholder 9">
            <a:extLst>
              <a:ext uri="{FF2B5EF4-FFF2-40B4-BE49-F238E27FC236}">
                <a16:creationId xmlns:a16="http://schemas.microsoft.com/office/drawing/2014/main" id="{2004618A-27D8-4DF7-B303-C17C456BAA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3" y="1690689"/>
            <a:ext cx="2632584" cy="2114395"/>
          </a:xfrm>
        </p:spPr>
      </p:pic>
      <p:pic>
        <p:nvPicPr>
          <p:cNvPr id="12" name="Picture 11">
            <a:extLst>
              <a:ext uri="{FF2B5EF4-FFF2-40B4-BE49-F238E27FC236}">
                <a16:creationId xmlns:a16="http://schemas.microsoft.com/office/drawing/2014/main" id="{24D7BD75-6BED-4AEA-B11F-3F7D7BA53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7189" y="1690688"/>
            <a:ext cx="2549014" cy="2114395"/>
          </a:xfrm>
          <a:prstGeom prst="rect">
            <a:avLst/>
          </a:prstGeom>
        </p:spPr>
      </p:pic>
      <p:pic>
        <p:nvPicPr>
          <p:cNvPr id="14" name="Picture 13">
            <a:extLst>
              <a:ext uri="{FF2B5EF4-FFF2-40B4-BE49-F238E27FC236}">
                <a16:creationId xmlns:a16="http://schemas.microsoft.com/office/drawing/2014/main" id="{F4EA940E-E681-4B6F-BEFA-FB3D1262E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1" y="4085303"/>
            <a:ext cx="2632585" cy="2091660"/>
          </a:xfrm>
          <a:prstGeom prst="rect">
            <a:avLst/>
          </a:prstGeom>
        </p:spPr>
      </p:pic>
      <p:pic>
        <p:nvPicPr>
          <p:cNvPr id="16" name="Picture 15">
            <a:extLst>
              <a:ext uri="{FF2B5EF4-FFF2-40B4-BE49-F238E27FC236}">
                <a16:creationId xmlns:a16="http://schemas.microsoft.com/office/drawing/2014/main" id="{D8712AE7-73C1-4E56-9B72-54B81C9B54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7186" y="4085302"/>
            <a:ext cx="2549013" cy="2091660"/>
          </a:xfrm>
          <a:prstGeom prst="rect">
            <a:avLst/>
          </a:prstGeom>
        </p:spPr>
      </p:pic>
    </p:spTree>
    <p:extLst>
      <p:ext uri="{BB962C8B-B14F-4D97-AF65-F5344CB8AC3E}">
        <p14:creationId xmlns:p14="http://schemas.microsoft.com/office/powerpoint/2010/main" val="354274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4B30-9ECA-4571-90B8-8FA7FA263416}"/>
              </a:ext>
            </a:extLst>
          </p:cNvPr>
          <p:cNvSpPr>
            <a:spLocks noGrp="1"/>
          </p:cNvSpPr>
          <p:nvPr>
            <p:ph type="title"/>
          </p:nvPr>
        </p:nvSpPr>
        <p:spPr>
          <a:xfrm>
            <a:off x="281354" y="132522"/>
            <a:ext cx="11072446" cy="715618"/>
          </a:xfrm>
        </p:spPr>
        <p:txBody>
          <a:bodyPr>
            <a:normAutofit/>
          </a:bodyPr>
          <a:lstStyle/>
          <a:p>
            <a:r>
              <a:rPr lang="en-US" b="1" u="sng" dirty="0">
                <a:solidFill>
                  <a:schemeClr val="accent4">
                    <a:lumMod val="60000"/>
                    <a:lumOff val="40000"/>
                  </a:schemeClr>
                </a:solidFill>
              </a:rPr>
              <a:t>“We Need A Law.  Stop Carbon Emissions.”</a:t>
            </a:r>
          </a:p>
        </p:txBody>
      </p:sp>
      <p:pic>
        <p:nvPicPr>
          <p:cNvPr id="4" name="Content Placeholder 3">
            <a:extLst>
              <a:ext uri="{FF2B5EF4-FFF2-40B4-BE49-F238E27FC236}">
                <a16:creationId xmlns:a16="http://schemas.microsoft.com/office/drawing/2014/main" id="{96351688-B545-499F-954B-84306F5636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354" y="1099930"/>
            <a:ext cx="11648049" cy="5340627"/>
          </a:xfrm>
          <a:prstGeom prst="rect">
            <a:avLst/>
          </a:prstGeom>
        </p:spPr>
      </p:pic>
    </p:spTree>
    <p:extLst>
      <p:ext uri="{BB962C8B-B14F-4D97-AF65-F5344CB8AC3E}">
        <p14:creationId xmlns:p14="http://schemas.microsoft.com/office/powerpoint/2010/main" val="267150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C796-44A9-4FC1-A78C-582B3605AC7C}"/>
              </a:ext>
            </a:extLst>
          </p:cNvPr>
          <p:cNvSpPr>
            <a:spLocks noGrp="1"/>
          </p:cNvSpPr>
          <p:nvPr>
            <p:ph type="title"/>
          </p:nvPr>
        </p:nvSpPr>
        <p:spPr>
          <a:xfrm>
            <a:off x="464234" y="0"/>
            <a:ext cx="4182717" cy="1087370"/>
          </a:xfrm>
        </p:spPr>
        <p:txBody>
          <a:bodyPr/>
          <a:lstStyle/>
          <a:p>
            <a:r>
              <a:rPr lang="en-US" b="1" u="sng" dirty="0">
                <a:solidFill>
                  <a:schemeClr val="accent4">
                    <a:lumMod val="60000"/>
                    <a:lumOff val="40000"/>
                  </a:schemeClr>
                </a:solidFill>
              </a:rPr>
              <a:t>What Is Missing?</a:t>
            </a:r>
          </a:p>
        </p:txBody>
      </p:sp>
      <p:sp>
        <p:nvSpPr>
          <p:cNvPr id="3" name="Content Placeholder 2">
            <a:extLst>
              <a:ext uri="{FF2B5EF4-FFF2-40B4-BE49-F238E27FC236}">
                <a16:creationId xmlns:a16="http://schemas.microsoft.com/office/drawing/2014/main" id="{4A7AE690-8B71-4CAD-ADE5-CED54FE0ADDD}"/>
              </a:ext>
            </a:extLst>
          </p:cNvPr>
          <p:cNvSpPr>
            <a:spLocks noGrp="1"/>
          </p:cNvSpPr>
          <p:nvPr>
            <p:ph sz="half" idx="1"/>
          </p:nvPr>
        </p:nvSpPr>
        <p:spPr>
          <a:xfrm>
            <a:off x="365760" y="1285461"/>
            <a:ext cx="4761308" cy="4891502"/>
          </a:xfrm>
          <a:ln w="28575">
            <a:noFill/>
          </a:ln>
        </p:spPr>
        <p:txBody>
          <a:bodyPr>
            <a:noAutofit/>
          </a:bodyPr>
          <a:lstStyle/>
          <a:p>
            <a:endParaRPr lang="en-US" b="1" u="sng" dirty="0">
              <a:solidFill>
                <a:schemeClr val="accent4">
                  <a:lumMod val="60000"/>
                  <a:lumOff val="40000"/>
                </a:schemeClr>
              </a:solidFill>
              <a:latin typeface="+mj-lt"/>
            </a:endParaRPr>
          </a:p>
          <a:p>
            <a:endParaRPr lang="en-US" b="1" u="sng" dirty="0">
              <a:solidFill>
                <a:schemeClr val="accent4">
                  <a:lumMod val="60000"/>
                  <a:lumOff val="40000"/>
                </a:schemeClr>
              </a:solidFill>
              <a:latin typeface="+mj-lt"/>
            </a:endParaRPr>
          </a:p>
          <a:p>
            <a:endParaRPr lang="en-US" b="1" u="sng" dirty="0">
              <a:solidFill>
                <a:schemeClr val="accent4">
                  <a:lumMod val="60000"/>
                  <a:lumOff val="40000"/>
                </a:schemeClr>
              </a:solidFill>
              <a:latin typeface="+mj-lt"/>
            </a:endParaRPr>
          </a:p>
          <a:p>
            <a:endParaRPr lang="en-US" b="1" u="sng" dirty="0">
              <a:solidFill>
                <a:schemeClr val="accent4">
                  <a:lumMod val="60000"/>
                  <a:lumOff val="40000"/>
                </a:schemeClr>
              </a:solidFill>
              <a:latin typeface="+mj-lt"/>
            </a:endParaRPr>
          </a:p>
          <a:p>
            <a:r>
              <a:rPr lang="en-US" b="1" u="sng" dirty="0">
                <a:solidFill>
                  <a:schemeClr val="accent4">
                    <a:lumMod val="60000"/>
                    <a:lumOff val="40000"/>
                  </a:schemeClr>
                </a:solidFill>
                <a:latin typeface="+mj-lt"/>
              </a:rPr>
              <a:t>Enough People Who Get It</a:t>
            </a: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p:txBody>
      </p:sp>
      <p:sp>
        <p:nvSpPr>
          <p:cNvPr id="4" name="Content Placeholder 3">
            <a:extLst>
              <a:ext uri="{FF2B5EF4-FFF2-40B4-BE49-F238E27FC236}">
                <a16:creationId xmlns:a16="http://schemas.microsoft.com/office/drawing/2014/main" id="{B90404B0-5AA4-4703-8F17-1237429ACF89}"/>
              </a:ext>
            </a:extLst>
          </p:cNvPr>
          <p:cNvSpPr>
            <a:spLocks noGrp="1"/>
          </p:cNvSpPr>
          <p:nvPr>
            <p:ph sz="half" idx="2"/>
          </p:nvPr>
        </p:nvSpPr>
        <p:spPr>
          <a:xfrm>
            <a:off x="5685183" y="1285461"/>
            <a:ext cx="5976730" cy="5207413"/>
          </a:xfrm>
        </p:spPr>
        <p:txBody>
          <a:bodyPr>
            <a:normAutofit/>
          </a:bodyPr>
          <a:lstStyle/>
          <a:p>
            <a:pPr marL="0" indent="0">
              <a:buNone/>
            </a:pPr>
            <a:r>
              <a:rPr lang="en-US" dirty="0"/>
              <a:t>	</a:t>
            </a:r>
            <a:endParaRPr lang="en-US" sz="3200" dirty="0"/>
          </a:p>
        </p:txBody>
      </p:sp>
      <p:pic>
        <p:nvPicPr>
          <p:cNvPr id="8" name="Picture 7">
            <a:extLst>
              <a:ext uri="{FF2B5EF4-FFF2-40B4-BE49-F238E27FC236}">
                <a16:creationId xmlns:a16="http://schemas.microsoft.com/office/drawing/2014/main" id="{B3679B09-8C5C-426E-BF57-993EC5BE0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068" y="1285460"/>
            <a:ext cx="5659752" cy="4634891"/>
          </a:xfrm>
          <a:prstGeom prst="rect">
            <a:avLst/>
          </a:prstGeom>
        </p:spPr>
      </p:pic>
      <p:sp>
        <p:nvSpPr>
          <p:cNvPr id="19" name="Speech Bubble: Rectangle with Corners Rounded 18">
            <a:extLst>
              <a:ext uri="{FF2B5EF4-FFF2-40B4-BE49-F238E27FC236}">
                <a16:creationId xmlns:a16="http://schemas.microsoft.com/office/drawing/2014/main" id="{C9D21F7F-7517-480E-A02A-D2B88E94D91E}"/>
              </a:ext>
            </a:extLst>
          </p:cNvPr>
          <p:cNvSpPr/>
          <p:nvPr/>
        </p:nvSpPr>
        <p:spPr>
          <a:xfrm>
            <a:off x="9267986" y="166216"/>
            <a:ext cx="2952041" cy="1228631"/>
          </a:xfrm>
          <a:prstGeom prst="wedgeRoundRectCallout">
            <a:avLst>
              <a:gd name="adj1" fmla="val -86091"/>
              <a:gd name="adj2" fmla="val 8013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My Kids Are Cooked!</a:t>
            </a:r>
          </a:p>
        </p:txBody>
      </p:sp>
    </p:spTree>
    <p:extLst>
      <p:ext uri="{BB962C8B-B14F-4D97-AF65-F5344CB8AC3E}">
        <p14:creationId xmlns:p14="http://schemas.microsoft.com/office/powerpoint/2010/main" val="160328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BF6E84-55DB-4A32-8372-28DAC529B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26311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D0282E-C103-4B3E-9025-EBDAC018A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696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C796-44A9-4FC1-A78C-582B3605AC7C}"/>
              </a:ext>
            </a:extLst>
          </p:cNvPr>
          <p:cNvSpPr>
            <a:spLocks noGrp="1"/>
          </p:cNvSpPr>
          <p:nvPr>
            <p:ph type="title"/>
          </p:nvPr>
        </p:nvSpPr>
        <p:spPr>
          <a:xfrm>
            <a:off x="464234" y="0"/>
            <a:ext cx="4182717" cy="1087370"/>
          </a:xfrm>
        </p:spPr>
        <p:txBody>
          <a:bodyPr/>
          <a:lstStyle/>
          <a:p>
            <a:r>
              <a:rPr lang="en-US" b="1" u="sng" dirty="0">
                <a:solidFill>
                  <a:schemeClr val="accent4">
                    <a:lumMod val="60000"/>
                    <a:lumOff val="40000"/>
                  </a:schemeClr>
                </a:solidFill>
              </a:rPr>
              <a:t>What Is Missing?</a:t>
            </a:r>
          </a:p>
        </p:txBody>
      </p:sp>
      <p:sp>
        <p:nvSpPr>
          <p:cNvPr id="3" name="Content Placeholder 2">
            <a:extLst>
              <a:ext uri="{FF2B5EF4-FFF2-40B4-BE49-F238E27FC236}">
                <a16:creationId xmlns:a16="http://schemas.microsoft.com/office/drawing/2014/main" id="{4A7AE690-8B71-4CAD-ADE5-CED54FE0ADDD}"/>
              </a:ext>
            </a:extLst>
          </p:cNvPr>
          <p:cNvSpPr>
            <a:spLocks noGrp="1"/>
          </p:cNvSpPr>
          <p:nvPr>
            <p:ph sz="half" idx="1"/>
          </p:nvPr>
        </p:nvSpPr>
        <p:spPr>
          <a:xfrm>
            <a:off x="365760" y="1285461"/>
            <a:ext cx="4761308" cy="4891502"/>
          </a:xfrm>
          <a:ln w="28575">
            <a:noFill/>
          </a:ln>
        </p:spPr>
        <p:txBody>
          <a:bodyPr>
            <a:noAutofit/>
          </a:bodyPr>
          <a:lstStyle/>
          <a:p>
            <a:r>
              <a:rPr lang="en-US" b="1" u="sng" dirty="0">
                <a:solidFill>
                  <a:schemeClr val="accent4">
                    <a:lumMod val="60000"/>
                    <a:lumOff val="40000"/>
                  </a:schemeClr>
                </a:solidFill>
                <a:latin typeface="+mj-lt"/>
              </a:rPr>
              <a:t>Enough People Who Get It</a:t>
            </a: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r>
              <a:rPr lang="en-US" b="1" u="sng" dirty="0">
                <a:solidFill>
                  <a:schemeClr val="accent4">
                    <a:lumMod val="60000"/>
                    <a:lumOff val="40000"/>
                  </a:schemeClr>
                </a:solidFill>
                <a:latin typeface="+mj-lt"/>
              </a:rPr>
              <a:t>Courage to Speak</a:t>
            </a:r>
            <a:endParaRPr lang="en-US" b="1" dirty="0">
              <a:solidFill>
                <a:schemeClr val="accent4">
                  <a:lumMod val="60000"/>
                  <a:lumOff val="40000"/>
                </a:schemeClr>
              </a:solidFill>
              <a:latin typeface="+mj-lt"/>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r>
              <a:rPr lang="en-US" b="1" u="sng" dirty="0">
                <a:solidFill>
                  <a:schemeClr val="accent4">
                    <a:lumMod val="60000"/>
                    <a:lumOff val="40000"/>
                  </a:schemeClr>
                </a:solidFill>
                <a:latin typeface="+mj-lt"/>
              </a:rPr>
              <a:t>Political Will to Pass a Law</a:t>
            </a:r>
          </a:p>
        </p:txBody>
      </p:sp>
      <p:sp>
        <p:nvSpPr>
          <p:cNvPr id="4" name="Content Placeholder 3">
            <a:extLst>
              <a:ext uri="{FF2B5EF4-FFF2-40B4-BE49-F238E27FC236}">
                <a16:creationId xmlns:a16="http://schemas.microsoft.com/office/drawing/2014/main" id="{B90404B0-5AA4-4703-8F17-1237429ACF89}"/>
              </a:ext>
            </a:extLst>
          </p:cNvPr>
          <p:cNvSpPr>
            <a:spLocks noGrp="1"/>
          </p:cNvSpPr>
          <p:nvPr>
            <p:ph sz="half" idx="2"/>
          </p:nvPr>
        </p:nvSpPr>
        <p:spPr>
          <a:xfrm>
            <a:off x="5685183" y="1285461"/>
            <a:ext cx="5976730" cy="5207413"/>
          </a:xfrm>
        </p:spPr>
        <p:txBody>
          <a:bodyPr>
            <a:normAutofit/>
          </a:bodyPr>
          <a:lstStyle/>
          <a:p>
            <a:pPr marL="0" indent="0">
              <a:buNone/>
            </a:pPr>
            <a:r>
              <a:rPr lang="en-US" dirty="0"/>
              <a:t>	</a:t>
            </a:r>
            <a:endParaRPr lang="en-US" sz="3200" dirty="0"/>
          </a:p>
        </p:txBody>
      </p:sp>
      <p:pic>
        <p:nvPicPr>
          <p:cNvPr id="8" name="Picture 7">
            <a:extLst>
              <a:ext uri="{FF2B5EF4-FFF2-40B4-BE49-F238E27FC236}">
                <a16:creationId xmlns:a16="http://schemas.microsoft.com/office/drawing/2014/main" id="{B3679B09-8C5C-426E-BF57-993EC5BE0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027" y="365127"/>
            <a:ext cx="2869641" cy="2129126"/>
          </a:xfrm>
          <a:prstGeom prst="rect">
            <a:avLst/>
          </a:prstGeom>
        </p:spPr>
      </p:pic>
      <p:pic>
        <p:nvPicPr>
          <p:cNvPr id="16" name="Picture 15">
            <a:extLst>
              <a:ext uri="{FF2B5EF4-FFF2-40B4-BE49-F238E27FC236}">
                <a16:creationId xmlns:a16="http://schemas.microsoft.com/office/drawing/2014/main" id="{DD579D19-5BBD-4738-B99E-9102440D0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914" y="2593299"/>
            <a:ext cx="2813538" cy="2696154"/>
          </a:xfrm>
          <a:prstGeom prst="rect">
            <a:avLst/>
          </a:prstGeom>
        </p:spPr>
      </p:pic>
      <p:pic>
        <p:nvPicPr>
          <p:cNvPr id="18" name="Picture 17">
            <a:extLst>
              <a:ext uri="{FF2B5EF4-FFF2-40B4-BE49-F238E27FC236}">
                <a16:creationId xmlns:a16="http://schemas.microsoft.com/office/drawing/2014/main" id="{EE2D81B6-835D-402E-B72D-BA6758B66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3449" y="4182256"/>
            <a:ext cx="2103620" cy="2508709"/>
          </a:xfrm>
          <a:prstGeom prst="rect">
            <a:avLst/>
          </a:prstGeom>
        </p:spPr>
      </p:pic>
      <p:sp>
        <p:nvSpPr>
          <p:cNvPr id="19" name="Speech Bubble: Rectangle with Corners Rounded 18">
            <a:extLst>
              <a:ext uri="{FF2B5EF4-FFF2-40B4-BE49-F238E27FC236}">
                <a16:creationId xmlns:a16="http://schemas.microsoft.com/office/drawing/2014/main" id="{C9D21F7F-7517-480E-A02A-D2B88E94D91E}"/>
              </a:ext>
            </a:extLst>
          </p:cNvPr>
          <p:cNvSpPr/>
          <p:nvPr/>
        </p:nvSpPr>
        <p:spPr>
          <a:xfrm>
            <a:off x="7914807" y="166216"/>
            <a:ext cx="3192904" cy="1020199"/>
          </a:xfrm>
          <a:prstGeom prst="wedgeRoundRectCallout">
            <a:avLst>
              <a:gd name="adj1" fmla="val -86091"/>
              <a:gd name="adj2" fmla="val 8013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My Kids Are Cooked!</a:t>
            </a:r>
          </a:p>
        </p:txBody>
      </p:sp>
    </p:spTree>
    <p:extLst>
      <p:ext uri="{BB962C8B-B14F-4D97-AF65-F5344CB8AC3E}">
        <p14:creationId xmlns:p14="http://schemas.microsoft.com/office/powerpoint/2010/main" val="318508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26C292-E0D6-4DB3-9526-69E1865D5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88CBD7FA-28E4-44DD-B0FF-3C8A9B44D0EC}"/>
              </a:ext>
            </a:extLst>
          </p:cNvPr>
          <p:cNvSpPr/>
          <p:nvPr/>
        </p:nvSpPr>
        <p:spPr>
          <a:xfrm>
            <a:off x="2030278" y="914400"/>
            <a:ext cx="7361695" cy="1239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CO2 Levels Hit 415 PPM for First Time in 3 Million+ Years</a:t>
            </a:r>
          </a:p>
        </p:txBody>
      </p:sp>
    </p:spTree>
    <p:extLst>
      <p:ext uri="{BB962C8B-B14F-4D97-AF65-F5344CB8AC3E}">
        <p14:creationId xmlns:p14="http://schemas.microsoft.com/office/powerpoint/2010/main" val="316100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06EE-C41D-4671-BA07-3C75ECB3D2B1}"/>
              </a:ext>
            </a:extLst>
          </p:cNvPr>
          <p:cNvSpPr>
            <a:spLocks noGrp="1"/>
          </p:cNvSpPr>
          <p:nvPr>
            <p:ph type="title"/>
          </p:nvPr>
        </p:nvSpPr>
        <p:spPr>
          <a:xfrm>
            <a:off x="309489" y="1"/>
            <a:ext cx="11044311" cy="914400"/>
          </a:xfrm>
        </p:spPr>
        <p:txBody>
          <a:bodyPr>
            <a:normAutofit/>
          </a:bodyPr>
          <a:lstStyle/>
          <a:p>
            <a:r>
              <a:rPr lang="en-US" b="1" u="sng" dirty="0">
                <a:solidFill>
                  <a:schemeClr val="accent4">
                    <a:lumMod val="60000"/>
                    <a:lumOff val="40000"/>
                  </a:schemeClr>
                </a:solidFill>
              </a:rPr>
              <a:t>Unified Voices in Action – Citizens Climate Lobby</a:t>
            </a:r>
          </a:p>
        </p:txBody>
      </p:sp>
      <p:pic>
        <p:nvPicPr>
          <p:cNvPr id="5" name="Content Placeholder 4">
            <a:extLst>
              <a:ext uri="{FF2B5EF4-FFF2-40B4-BE49-F238E27FC236}">
                <a16:creationId xmlns:a16="http://schemas.microsoft.com/office/drawing/2014/main" id="{A9290C42-7656-480E-A78A-FDB41A5E16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489" y="1020417"/>
            <a:ext cx="11563643" cy="5605670"/>
          </a:xfrm>
        </p:spPr>
      </p:pic>
    </p:spTree>
    <p:extLst>
      <p:ext uri="{BB962C8B-B14F-4D97-AF65-F5344CB8AC3E}">
        <p14:creationId xmlns:p14="http://schemas.microsoft.com/office/powerpoint/2010/main" val="226398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D15E12-0CC7-4735-ADD0-D2635B17A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11008"/>
          </a:xfrm>
          <a:prstGeom prst="rect">
            <a:avLst/>
          </a:prstGeom>
          <a:ln>
            <a:noFill/>
          </a:ln>
        </p:spPr>
      </p:pic>
      <p:sp>
        <p:nvSpPr>
          <p:cNvPr id="6" name="Rectangle 5">
            <a:extLst>
              <a:ext uri="{FF2B5EF4-FFF2-40B4-BE49-F238E27FC236}">
                <a16:creationId xmlns:a16="http://schemas.microsoft.com/office/drawing/2014/main" id="{01377C2A-CFAE-4C8F-BA69-3CBA942687C1}"/>
              </a:ext>
            </a:extLst>
          </p:cNvPr>
          <p:cNvSpPr/>
          <p:nvPr/>
        </p:nvSpPr>
        <p:spPr>
          <a:xfrm>
            <a:off x="4532244" y="2239618"/>
            <a:ext cx="2849218" cy="37106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H.R. 763</a:t>
            </a:r>
          </a:p>
        </p:txBody>
      </p:sp>
    </p:spTree>
    <p:extLst>
      <p:ext uri="{BB962C8B-B14F-4D97-AF65-F5344CB8AC3E}">
        <p14:creationId xmlns:p14="http://schemas.microsoft.com/office/powerpoint/2010/main" val="413224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AFC49-F04B-4C4B-9438-D72DC47D0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802194"/>
          </a:xfrm>
          <a:prstGeom prst="rect">
            <a:avLst/>
          </a:prstGeom>
        </p:spPr>
      </p:pic>
      <p:pic>
        <p:nvPicPr>
          <p:cNvPr id="4" name="Picture 3">
            <a:extLst>
              <a:ext uri="{FF2B5EF4-FFF2-40B4-BE49-F238E27FC236}">
                <a16:creationId xmlns:a16="http://schemas.microsoft.com/office/drawing/2014/main" id="{50A1DF86-83F1-4689-AB0F-896E848EE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6286"/>
            <a:ext cx="12192000" cy="5551714"/>
          </a:xfrm>
          <a:prstGeom prst="rect">
            <a:avLst/>
          </a:prstGeom>
        </p:spPr>
      </p:pic>
    </p:spTree>
    <p:extLst>
      <p:ext uri="{BB962C8B-B14F-4D97-AF65-F5344CB8AC3E}">
        <p14:creationId xmlns:p14="http://schemas.microsoft.com/office/powerpoint/2010/main" val="246814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p:nvPr/>
        </p:nvSpPr>
        <p:spPr>
          <a:xfrm>
            <a:off x="3530600" y="1643000"/>
            <a:ext cx="8468781" cy="817040"/>
          </a:xfrm>
          <a:prstGeom prst="rect">
            <a:avLst/>
          </a:prstGeom>
          <a:solidFill>
            <a:srgbClr val="F9B1BD"/>
          </a:solidFill>
          <a:ln>
            <a:noFill/>
          </a:ln>
        </p:spPr>
        <p:txBody>
          <a:bodyPr lIns="121900" tIns="121900" rIns="121900" bIns="121900" anchor="t" anchorCtr="0">
            <a:noAutofit/>
          </a:bodyPr>
          <a:lstStyle/>
          <a:p>
            <a:pPr marL="609585" indent="-541853">
              <a:buClr>
                <a:srgbClr val="000000"/>
              </a:buClr>
              <a:buSzPct val="100000"/>
              <a:buFont typeface="Arial"/>
              <a:buChar char="●"/>
            </a:pPr>
            <a:r>
              <a:rPr lang="en" sz="3733" b="1" dirty="0">
                <a:solidFill>
                  <a:srgbClr val="000000"/>
                </a:solidFill>
                <a:latin typeface="Arial"/>
                <a:ea typeface="Arial"/>
                <a:cs typeface="Arial"/>
                <a:sym typeface="Arial"/>
              </a:rPr>
              <a:t>Saves  295,000 Lives</a:t>
            </a:r>
          </a:p>
        </p:txBody>
      </p:sp>
      <p:sp>
        <p:nvSpPr>
          <p:cNvPr id="315" name="Shape 315"/>
          <p:cNvSpPr txBox="1"/>
          <p:nvPr/>
        </p:nvSpPr>
        <p:spPr>
          <a:xfrm>
            <a:off x="3530600" y="2583419"/>
            <a:ext cx="8468781" cy="845581"/>
          </a:xfrm>
          <a:prstGeom prst="rect">
            <a:avLst/>
          </a:prstGeom>
          <a:solidFill>
            <a:srgbClr val="D9EAD3"/>
          </a:solidFill>
          <a:ln>
            <a:noFill/>
          </a:ln>
        </p:spPr>
        <p:txBody>
          <a:bodyPr lIns="121900" tIns="121900" rIns="121900" bIns="121900" anchor="t" anchorCtr="0">
            <a:noAutofit/>
          </a:bodyPr>
          <a:lstStyle/>
          <a:p>
            <a:pPr marL="609585" indent="-541853">
              <a:buClr>
                <a:srgbClr val="000000"/>
              </a:buClr>
              <a:buSzPct val="100000"/>
              <a:buFont typeface="Arial"/>
              <a:buChar char="●"/>
            </a:pPr>
            <a:r>
              <a:rPr lang="en" sz="3733" b="1" dirty="0">
                <a:solidFill>
                  <a:srgbClr val="000000"/>
                </a:solidFill>
                <a:latin typeface="Arial"/>
                <a:ea typeface="Arial"/>
                <a:cs typeface="Arial"/>
                <a:sym typeface="Arial"/>
              </a:rPr>
              <a:t>C</a:t>
            </a:r>
            <a:r>
              <a:rPr lang="en-US" sz="3733" b="1" dirty="0">
                <a:solidFill>
                  <a:srgbClr val="000000"/>
                </a:solidFill>
                <a:latin typeface="Arial"/>
                <a:ea typeface="Arial"/>
                <a:cs typeface="Arial"/>
                <a:sym typeface="Arial"/>
              </a:rPr>
              <a:t>O2</a:t>
            </a:r>
            <a:r>
              <a:rPr lang="en" sz="3733" b="1" dirty="0">
                <a:solidFill>
                  <a:srgbClr val="000000"/>
                </a:solidFill>
                <a:latin typeface="Arial"/>
                <a:ea typeface="Arial"/>
                <a:cs typeface="Arial"/>
                <a:sym typeface="Arial"/>
              </a:rPr>
              <a:t> Down </a:t>
            </a:r>
            <a:r>
              <a:rPr lang="en-US" sz="3733" b="1" dirty="0">
                <a:solidFill>
                  <a:srgbClr val="000000"/>
                </a:solidFill>
                <a:latin typeface="Arial"/>
                <a:ea typeface="Arial"/>
                <a:cs typeface="Arial"/>
                <a:sym typeface="Arial"/>
              </a:rPr>
              <a:t>90% by 2050</a:t>
            </a:r>
            <a:endParaRPr lang="en" sz="3733" b="1" dirty="0">
              <a:solidFill>
                <a:srgbClr val="000000"/>
              </a:solidFill>
              <a:latin typeface="Arial"/>
              <a:ea typeface="Arial"/>
              <a:cs typeface="Arial"/>
              <a:sym typeface="Arial"/>
            </a:endParaRPr>
          </a:p>
        </p:txBody>
      </p:sp>
      <p:sp>
        <p:nvSpPr>
          <p:cNvPr id="316" name="Shape 316"/>
          <p:cNvSpPr txBox="1"/>
          <p:nvPr/>
        </p:nvSpPr>
        <p:spPr>
          <a:xfrm>
            <a:off x="3530600" y="3535917"/>
            <a:ext cx="8468781" cy="892150"/>
          </a:xfrm>
          <a:prstGeom prst="rect">
            <a:avLst/>
          </a:prstGeom>
          <a:solidFill>
            <a:srgbClr val="D9D2E9"/>
          </a:solidFill>
          <a:ln>
            <a:noFill/>
          </a:ln>
        </p:spPr>
        <p:txBody>
          <a:bodyPr lIns="121900" tIns="121900" rIns="121900" bIns="121900" anchor="t" anchorCtr="0">
            <a:noAutofit/>
          </a:bodyPr>
          <a:lstStyle/>
          <a:p>
            <a:pPr marL="609585" indent="-541853">
              <a:buClr>
                <a:srgbClr val="000000"/>
              </a:buClr>
              <a:buSzPct val="100000"/>
              <a:buFont typeface="Arial"/>
              <a:buChar char="●"/>
            </a:pPr>
            <a:r>
              <a:rPr lang="en" sz="3733" b="1" dirty="0">
                <a:solidFill>
                  <a:srgbClr val="000000"/>
                </a:solidFill>
                <a:latin typeface="Arial"/>
                <a:ea typeface="Arial"/>
                <a:cs typeface="Arial"/>
                <a:sym typeface="Arial"/>
              </a:rPr>
              <a:t>$3400/</a:t>
            </a:r>
            <a:r>
              <a:rPr lang="en-US" sz="3733" b="1" dirty="0">
                <a:solidFill>
                  <a:srgbClr val="000000"/>
                </a:solidFill>
                <a:latin typeface="Arial"/>
                <a:ea typeface="Arial"/>
                <a:cs typeface="Arial"/>
                <a:sym typeface="Arial"/>
              </a:rPr>
              <a:t>Year</a:t>
            </a:r>
            <a:r>
              <a:rPr lang="en" sz="3733" b="1" dirty="0">
                <a:solidFill>
                  <a:srgbClr val="000000"/>
                </a:solidFill>
                <a:latin typeface="Arial"/>
                <a:ea typeface="Arial"/>
                <a:cs typeface="Arial"/>
                <a:sym typeface="Arial"/>
              </a:rPr>
              <a:t> </a:t>
            </a:r>
            <a:r>
              <a:rPr lang="en-US" sz="3733" b="1" dirty="0">
                <a:solidFill>
                  <a:srgbClr val="000000"/>
                </a:solidFill>
                <a:latin typeface="Arial"/>
                <a:ea typeface="Arial"/>
                <a:cs typeface="Arial"/>
                <a:sym typeface="Arial"/>
              </a:rPr>
              <a:t>for a Family of Four</a:t>
            </a:r>
            <a:endParaRPr lang="en" sz="3733" b="1" dirty="0">
              <a:solidFill>
                <a:srgbClr val="000000"/>
              </a:solidFill>
              <a:latin typeface="Arial"/>
              <a:ea typeface="Arial"/>
              <a:cs typeface="Arial"/>
              <a:sym typeface="Arial"/>
            </a:endParaRPr>
          </a:p>
        </p:txBody>
      </p:sp>
      <p:sp>
        <p:nvSpPr>
          <p:cNvPr id="317" name="Shape 317"/>
          <p:cNvSpPr txBox="1"/>
          <p:nvPr/>
        </p:nvSpPr>
        <p:spPr>
          <a:xfrm>
            <a:off x="3530600" y="745063"/>
            <a:ext cx="8468781" cy="807483"/>
          </a:xfrm>
          <a:prstGeom prst="rect">
            <a:avLst/>
          </a:prstGeom>
          <a:solidFill>
            <a:srgbClr val="FCE5CD"/>
          </a:solidFill>
          <a:ln>
            <a:noFill/>
          </a:ln>
        </p:spPr>
        <p:txBody>
          <a:bodyPr lIns="121900" tIns="121900" rIns="121900" bIns="121900" anchor="t" anchorCtr="0">
            <a:noAutofit/>
          </a:bodyPr>
          <a:lstStyle/>
          <a:p>
            <a:pPr marL="609585" indent="-541853">
              <a:buClr>
                <a:srgbClr val="000000"/>
              </a:buClr>
              <a:buSzPct val="100000"/>
              <a:buFont typeface="Arial"/>
              <a:buChar char="●"/>
            </a:pPr>
            <a:r>
              <a:rPr lang="en" sz="3733" b="1" dirty="0">
                <a:solidFill>
                  <a:srgbClr val="000000"/>
                </a:solidFill>
                <a:latin typeface="Arial"/>
                <a:ea typeface="Arial"/>
                <a:cs typeface="Arial"/>
                <a:sym typeface="Arial"/>
              </a:rPr>
              <a:t>2.1 Million More Jobs</a:t>
            </a:r>
          </a:p>
        </p:txBody>
      </p:sp>
      <p:sp>
        <p:nvSpPr>
          <p:cNvPr id="318" name="Shape 318"/>
          <p:cNvSpPr/>
          <p:nvPr/>
        </p:nvSpPr>
        <p:spPr>
          <a:xfrm>
            <a:off x="167215" y="742872"/>
            <a:ext cx="3428999" cy="817040"/>
          </a:xfrm>
          <a:prstGeom prst="roundRect">
            <a:avLst>
              <a:gd name="adj" fmla="val 16667"/>
            </a:avLst>
          </a:prstGeom>
          <a:solidFill>
            <a:srgbClr val="D9A781"/>
          </a:solidFill>
          <a:ln w="19050" cap="flat" cmpd="sng">
            <a:solidFill>
              <a:schemeClr val="dk2"/>
            </a:solidFill>
            <a:prstDash val="solid"/>
            <a:miter/>
            <a:headEnd type="none" w="med" len="med"/>
            <a:tailEnd type="none" w="med" len="med"/>
          </a:ln>
        </p:spPr>
        <p:txBody>
          <a:bodyPr lIns="121900" tIns="121900" rIns="121900" bIns="121900" anchor="ctr" anchorCtr="0">
            <a:noAutofit/>
          </a:bodyPr>
          <a:lstStyle/>
          <a:p>
            <a:pPr algn="ctr">
              <a:buClr>
                <a:srgbClr val="FFFFFF"/>
              </a:buClr>
              <a:buSzPct val="25000"/>
            </a:pPr>
            <a:r>
              <a:rPr lang="en" sz="4000" dirty="0">
                <a:solidFill>
                  <a:srgbClr val="FFFFFF"/>
                </a:solidFill>
                <a:latin typeface="Arial"/>
                <a:ea typeface="Arial"/>
                <a:cs typeface="Arial"/>
                <a:sym typeface="Arial"/>
              </a:rPr>
              <a:t>Employment</a:t>
            </a:r>
          </a:p>
        </p:txBody>
      </p:sp>
      <p:sp>
        <p:nvSpPr>
          <p:cNvPr id="319" name="Shape 319"/>
          <p:cNvSpPr/>
          <p:nvPr/>
        </p:nvSpPr>
        <p:spPr>
          <a:xfrm>
            <a:off x="167215" y="1628729"/>
            <a:ext cx="3428999" cy="845582"/>
          </a:xfrm>
          <a:prstGeom prst="roundRect">
            <a:avLst>
              <a:gd name="adj" fmla="val 16667"/>
            </a:avLst>
          </a:prstGeom>
          <a:solidFill>
            <a:srgbClr val="CC0000"/>
          </a:solidFill>
          <a:ln w="19050" cap="flat" cmpd="sng">
            <a:solidFill>
              <a:schemeClr val="dk2"/>
            </a:solidFill>
            <a:prstDash val="solid"/>
            <a:miter/>
            <a:headEnd type="none" w="med" len="med"/>
            <a:tailEnd type="none" w="med" len="med"/>
          </a:ln>
        </p:spPr>
        <p:txBody>
          <a:bodyPr lIns="121900" tIns="121900" rIns="121900" bIns="121900" anchor="ctr" anchorCtr="0">
            <a:noAutofit/>
          </a:bodyPr>
          <a:lstStyle/>
          <a:p>
            <a:pPr algn="ctr">
              <a:buClr>
                <a:srgbClr val="FFFFFF"/>
              </a:buClr>
              <a:buSzPct val="25000"/>
            </a:pPr>
            <a:r>
              <a:rPr lang="en" sz="4000" dirty="0">
                <a:solidFill>
                  <a:srgbClr val="FFFFFF"/>
                </a:solidFill>
                <a:latin typeface="Arial"/>
                <a:ea typeface="Arial"/>
                <a:cs typeface="Arial"/>
                <a:sym typeface="Arial"/>
              </a:rPr>
              <a:t>Humanity</a:t>
            </a:r>
          </a:p>
        </p:txBody>
      </p:sp>
      <p:sp>
        <p:nvSpPr>
          <p:cNvPr id="320" name="Shape 320"/>
          <p:cNvSpPr/>
          <p:nvPr/>
        </p:nvSpPr>
        <p:spPr>
          <a:xfrm>
            <a:off x="167215" y="2581227"/>
            <a:ext cx="3428999" cy="845581"/>
          </a:xfrm>
          <a:prstGeom prst="roundRect">
            <a:avLst>
              <a:gd name="adj" fmla="val 16667"/>
            </a:avLst>
          </a:prstGeom>
          <a:solidFill>
            <a:srgbClr val="6AA84F"/>
          </a:solidFill>
          <a:ln w="19050" cap="flat" cmpd="sng">
            <a:solidFill>
              <a:schemeClr val="dk2"/>
            </a:solidFill>
            <a:prstDash val="solid"/>
            <a:miter/>
            <a:headEnd type="none" w="med" len="med"/>
            <a:tailEnd type="none" w="med" len="med"/>
          </a:ln>
        </p:spPr>
        <p:txBody>
          <a:bodyPr lIns="121900" tIns="121900" rIns="121900" bIns="121900" anchor="ctr" anchorCtr="0">
            <a:noAutofit/>
          </a:bodyPr>
          <a:lstStyle/>
          <a:p>
            <a:pPr algn="ctr">
              <a:buClr>
                <a:srgbClr val="FFFFFF"/>
              </a:buClr>
              <a:buSzPct val="25000"/>
            </a:pPr>
            <a:r>
              <a:rPr lang="en" sz="4000" dirty="0">
                <a:solidFill>
                  <a:srgbClr val="FFFFFF"/>
                </a:solidFill>
                <a:latin typeface="Arial"/>
                <a:ea typeface="Arial"/>
                <a:cs typeface="Arial"/>
                <a:sym typeface="Arial"/>
              </a:rPr>
              <a:t>Climate</a:t>
            </a:r>
          </a:p>
        </p:txBody>
      </p:sp>
      <p:sp>
        <p:nvSpPr>
          <p:cNvPr id="321" name="Shape 321"/>
          <p:cNvSpPr/>
          <p:nvPr/>
        </p:nvSpPr>
        <p:spPr>
          <a:xfrm>
            <a:off x="167215" y="3531533"/>
            <a:ext cx="3428999" cy="892150"/>
          </a:xfrm>
          <a:prstGeom prst="roundRect">
            <a:avLst>
              <a:gd name="adj" fmla="val 16667"/>
            </a:avLst>
          </a:prstGeom>
          <a:solidFill>
            <a:srgbClr val="674EA7"/>
          </a:solidFill>
          <a:ln w="19050" cap="flat" cmpd="sng">
            <a:solidFill>
              <a:schemeClr val="dk2"/>
            </a:solidFill>
            <a:prstDash val="solid"/>
            <a:miter/>
            <a:headEnd type="none" w="med" len="med"/>
            <a:tailEnd type="none" w="med" len="med"/>
          </a:ln>
        </p:spPr>
        <p:txBody>
          <a:bodyPr lIns="121900" tIns="121900" rIns="121900" bIns="121900" anchor="ctr" anchorCtr="0">
            <a:noAutofit/>
          </a:bodyPr>
          <a:lstStyle/>
          <a:p>
            <a:pPr algn="ctr">
              <a:buClr>
                <a:srgbClr val="FFFFFF"/>
              </a:buClr>
              <a:buSzPct val="25000"/>
            </a:pPr>
            <a:r>
              <a:rPr lang="en" sz="4000" dirty="0">
                <a:solidFill>
                  <a:srgbClr val="FFFFFF"/>
                </a:solidFill>
                <a:latin typeface="Arial"/>
                <a:ea typeface="Arial"/>
                <a:cs typeface="Arial"/>
                <a:sym typeface="Arial"/>
              </a:rPr>
              <a:t>Economy</a:t>
            </a:r>
          </a:p>
        </p:txBody>
      </p:sp>
      <p:sp>
        <p:nvSpPr>
          <p:cNvPr id="324" name="Shape 324"/>
          <p:cNvSpPr txBox="1"/>
          <p:nvPr/>
        </p:nvSpPr>
        <p:spPr>
          <a:xfrm>
            <a:off x="3530600" y="4586737"/>
            <a:ext cx="8468781" cy="755729"/>
          </a:xfrm>
          <a:prstGeom prst="rect">
            <a:avLst/>
          </a:prstGeom>
          <a:solidFill>
            <a:srgbClr val="C9DAF8"/>
          </a:solidFill>
          <a:ln>
            <a:noFill/>
          </a:ln>
        </p:spPr>
        <p:txBody>
          <a:bodyPr lIns="121900" tIns="121900" rIns="121900" bIns="121900" anchor="t" anchorCtr="0">
            <a:noAutofit/>
          </a:bodyPr>
          <a:lstStyle/>
          <a:p>
            <a:pPr marL="609585" indent="-541853">
              <a:buClr>
                <a:srgbClr val="000000"/>
              </a:buClr>
              <a:buSzPct val="100000"/>
              <a:buFont typeface="Arial"/>
              <a:buChar char="●"/>
            </a:pPr>
            <a:r>
              <a:rPr lang="en-US" sz="3733" b="1" dirty="0">
                <a:solidFill>
                  <a:srgbClr val="000000"/>
                </a:solidFill>
                <a:latin typeface="Arial"/>
                <a:ea typeface="Arial"/>
                <a:cs typeface="Arial"/>
                <a:sym typeface="Arial"/>
              </a:rPr>
              <a:t>Moving Toward </a:t>
            </a:r>
            <a:r>
              <a:rPr lang="en" sz="3733" b="1" dirty="0">
                <a:solidFill>
                  <a:srgbClr val="000000"/>
                </a:solidFill>
                <a:latin typeface="Arial"/>
                <a:ea typeface="Arial"/>
                <a:cs typeface="Arial"/>
                <a:sym typeface="Arial"/>
              </a:rPr>
              <a:t>Independen</a:t>
            </a:r>
            <a:r>
              <a:rPr lang="en-US" sz="3733" b="1" dirty="0" err="1">
                <a:solidFill>
                  <a:srgbClr val="000000"/>
                </a:solidFill>
                <a:latin typeface="Arial"/>
                <a:ea typeface="Arial"/>
                <a:cs typeface="Arial"/>
                <a:sym typeface="Arial"/>
              </a:rPr>
              <a:t>ce</a:t>
            </a:r>
            <a:r>
              <a:rPr lang="en" sz="3733" b="1" dirty="0">
                <a:solidFill>
                  <a:srgbClr val="000000"/>
                </a:solidFill>
                <a:latin typeface="Arial"/>
                <a:ea typeface="Arial"/>
                <a:cs typeface="Arial"/>
                <a:sym typeface="Arial"/>
              </a:rPr>
              <a:t> Wars”</a:t>
            </a:r>
          </a:p>
        </p:txBody>
      </p:sp>
      <p:sp>
        <p:nvSpPr>
          <p:cNvPr id="325" name="Shape 325"/>
          <p:cNvSpPr/>
          <p:nvPr/>
        </p:nvSpPr>
        <p:spPr>
          <a:xfrm>
            <a:off x="203200" y="4586737"/>
            <a:ext cx="3393013" cy="755729"/>
          </a:xfrm>
          <a:prstGeom prst="roundRect">
            <a:avLst>
              <a:gd name="adj" fmla="val 16667"/>
            </a:avLst>
          </a:prstGeom>
          <a:solidFill>
            <a:srgbClr val="3C78D8"/>
          </a:solidFill>
          <a:ln w="19050" cap="flat" cmpd="sng">
            <a:solidFill>
              <a:schemeClr val="dk2"/>
            </a:solidFill>
            <a:prstDash val="solid"/>
            <a:miter/>
            <a:headEnd type="none" w="med" len="med"/>
            <a:tailEnd type="none" w="med" len="med"/>
          </a:ln>
        </p:spPr>
        <p:txBody>
          <a:bodyPr lIns="121900" tIns="121900" rIns="121900" bIns="121900" anchor="ctr" anchorCtr="0">
            <a:noAutofit/>
          </a:bodyPr>
          <a:lstStyle/>
          <a:p>
            <a:pPr algn="ctr">
              <a:buClr>
                <a:srgbClr val="FFFFFF"/>
              </a:buClr>
              <a:buSzPct val="25000"/>
            </a:pPr>
            <a:r>
              <a:rPr lang="en" sz="4000" dirty="0">
                <a:solidFill>
                  <a:srgbClr val="FFFFFF"/>
                </a:solidFill>
                <a:latin typeface="Arial"/>
                <a:ea typeface="Arial"/>
                <a:cs typeface="Arial"/>
                <a:sym typeface="Arial"/>
              </a:rPr>
              <a:t>Energy</a:t>
            </a:r>
          </a:p>
        </p:txBody>
      </p:sp>
      <p:sp>
        <p:nvSpPr>
          <p:cNvPr id="326" name="Shape 326"/>
          <p:cNvSpPr txBox="1"/>
          <p:nvPr/>
        </p:nvSpPr>
        <p:spPr>
          <a:xfrm>
            <a:off x="203201" y="-46567"/>
            <a:ext cx="11988800" cy="630768"/>
          </a:xfrm>
          <a:prstGeom prst="rect">
            <a:avLst/>
          </a:prstGeom>
          <a:noFill/>
          <a:ln>
            <a:noFill/>
          </a:ln>
        </p:spPr>
        <p:txBody>
          <a:bodyPr lIns="121900" tIns="60933" rIns="121900" bIns="60933" anchor="t" anchorCtr="0">
            <a:noAutofit/>
          </a:bodyPr>
          <a:lstStyle/>
          <a:p>
            <a:pPr>
              <a:buClr>
                <a:srgbClr val="C00000"/>
              </a:buClr>
              <a:buSzPct val="25000"/>
            </a:pPr>
            <a:r>
              <a:rPr lang="en-US" sz="3733" b="1" i="1" dirty="0">
                <a:solidFill>
                  <a:schemeClr val="accent4">
                    <a:lumMod val="60000"/>
                    <a:lumOff val="40000"/>
                  </a:schemeClr>
                </a:solidFill>
                <a:latin typeface="Arial"/>
                <a:ea typeface="Arial"/>
                <a:cs typeface="Arial"/>
                <a:sym typeface="Arial"/>
              </a:rPr>
              <a:t>A Strong Economy  </a:t>
            </a:r>
            <a:r>
              <a:rPr lang="en-US" sz="3733" b="1" i="1" u="sng" dirty="0">
                <a:solidFill>
                  <a:schemeClr val="accent4">
                    <a:lumMod val="60000"/>
                    <a:lumOff val="40000"/>
                  </a:schemeClr>
                </a:solidFill>
                <a:latin typeface="Arial"/>
                <a:ea typeface="Arial"/>
                <a:cs typeface="Arial"/>
                <a:sym typeface="Arial"/>
              </a:rPr>
              <a:t>While</a:t>
            </a:r>
            <a:r>
              <a:rPr lang="en-US" sz="3733" b="1" i="1" dirty="0">
                <a:solidFill>
                  <a:schemeClr val="accent4">
                    <a:lumMod val="60000"/>
                    <a:lumOff val="40000"/>
                  </a:schemeClr>
                </a:solidFill>
                <a:latin typeface="Arial"/>
                <a:ea typeface="Arial"/>
                <a:cs typeface="Arial"/>
                <a:sym typeface="Arial"/>
              </a:rPr>
              <a:t>  Fixing Climate Change</a:t>
            </a:r>
            <a:endParaRPr lang="en" sz="3733" b="1" i="1" dirty="0">
              <a:solidFill>
                <a:schemeClr val="accent4">
                  <a:lumMod val="60000"/>
                  <a:lumOff val="40000"/>
                </a:schemeClr>
              </a:solidFill>
            </a:endParaRPr>
          </a:p>
        </p:txBody>
      </p:sp>
      <p:pic>
        <p:nvPicPr>
          <p:cNvPr id="15" name="Content Placeholder 5">
            <a:extLst>
              <a:ext uri="{FF2B5EF4-FFF2-40B4-BE49-F238E27FC236}">
                <a16:creationId xmlns:a16="http://schemas.microsoft.com/office/drawing/2014/main" id="{5E176C99-7B6B-4B77-B3D7-238E2AFD7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213" y="5342466"/>
            <a:ext cx="3951462" cy="1515534"/>
          </a:xfrm>
          <a:prstGeom prst="rect">
            <a:avLst/>
          </a:prstGeom>
        </p:spPr>
      </p:pic>
      <p:sp>
        <p:nvSpPr>
          <p:cNvPr id="3" name="Rectangle 2">
            <a:extLst>
              <a:ext uri="{FF2B5EF4-FFF2-40B4-BE49-F238E27FC236}">
                <a16:creationId xmlns:a16="http://schemas.microsoft.com/office/drawing/2014/main" id="{227874BE-C0D1-4285-9404-5001182D7BC6}"/>
              </a:ext>
            </a:extLst>
          </p:cNvPr>
          <p:cNvSpPr/>
          <p:nvPr/>
        </p:nvSpPr>
        <p:spPr>
          <a:xfrm>
            <a:off x="8481212" y="5611905"/>
            <a:ext cx="3710788" cy="10020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4">
                    <a:lumMod val="60000"/>
                    <a:lumOff val="40000"/>
                  </a:schemeClr>
                </a:solidFill>
              </a:rPr>
              <a:t>10 Year Projections</a:t>
            </a:r>
          </a:p>
        </p:txBody>
      </p:sp>
      <p:sp>
        <p:nvSpPr>
          <p:cNvPr id="2" name="Star: 5 Points 1">
            <a:extLst>
              <a:ext uri="{FF2B5EF4-FFF2-40B4-BE49-F238E27FC236}">
                <a16:creationId xmlns:a16="http://schemas.microsoft.com/office/drawing/2014/main" id="{ECBADE05-2330-437A-9BCE-164569073EA2}"/>
              </a:ext>
            </a:extLst>
          </p:cNvPr>
          <p:cNvSpPr/>
          <p:nvPr/>
        </p:nvSpPr>
        <p:spPr>
          <a:xfrm flipH="1" flipV="1">
            <a:off x="9035510" y="5796365"/>
            <a:ext cx="309968" cy="316571"/>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FF426F46-E16E-4C5E-9D15-87D505DB9ACF}"/>
              </a:ext>
            </a:extLst>
          </p:cNvPr>
          <p:cNvSpPr/>
          <p:nvPr/>
        </p:nvSpPr>
        <p:spPr>
          <a:xfrm>
            <a:off x="10802319" y="976393"/>
            <a:ext cx="185979" cy="209479"/>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8B94D248-0CAA-46F2-892C-8BB3381F3B48}"/>
              </a:ext>
            </a:extLst>
          </p:cNvPr>
          <p:cNvSpPr/>
          <p:nvPr/>
        </p:nvSpPr>
        <p:spPr>
          <a:xfrm>
            <a:off x="10802319" y="1907863"/>
            <a:ext cx="185979" cy="230507"/>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181083EB-29F6-4EF9-8C34-553B78BE5F22}"/>
              </a:ext>
            </a:extLst>
          </p:cNvPr>
          <p:cNvSpPr/>
          <p:nvPr/>
        </p:nvSpPr>
        <p:spPr>
          <a:xfrm>
            <a:off x="11592733" y="3864302"/>
            <a:ext cx="232474" cy="263471"/>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70F2-5A9E-481B-9312-1E0A0F421594}"/>
              </a:ext>
            </a:extLst>
          </p:cNvPr>
          <p:cNvSpPr>
            <a:spLocks noGrp="1"/>
          </p:cNvSpPr>
          <p:nvPr>
            <p:ph type="title"/>
          </p:nvPr>
        </p:nvSpPr>
        <p:spPr>
          <a:xfrm>
            <a:off x="340963" y="-154982"/>
            <a:ext cx="11012837" cy="1208868"/>
          </a:xfrm>
        </p:spPr>
        <p:txBody>
          <a:bodyPr>
            <a:normAutofit/>
          </a:bodyPr>
          <a:lstStyle/>
          <a:p>
            <a:r>
              <a:rPr lang="en-US" sz="5400" b="1" u="sng" dirty="0">
                <a:solidFill>
                  <a:schemeClr val="accent4">
                    <a:lumMod val="60000"/>
                    <a:lumOff val="40000"/>
                  </a:schemeClr>
                </a:solidFill>
              </a:rPr>
              <a:t>Economist Support a Carbon Tax</a:t>
            </a:r>
          </a:p>
        </p:txBody>
      </p:sp>
      <p:sp>
        <p:nvSpPr>
          <p:cNvPr id="3" name="Content Placeholder 2">
            <a:extLst>
              <a:ext uri="{FF2B5EF4-FFF2-40B4-BE49-F238E27FC236}">
                <a16:creationId xmlns:a16="http://schemas.microsoft.com/office/drawing/2014/main" id="{AB3FE6A1-8540-4C59-9A1B-23F0C98A96FC}"/>
              </a:ext>
            </a:extLst>
          </p:cNvPr>
          <p:cNvSpPr>
            <a:spLocks noGrp="1"/>
          </p:cNvSpPr>
          <p:nvPr>
            <p:ph sz="half" idx="1"/>
          </p:nvPr>
        </p:nvSpPr>
        <p:spPr>
          <a:xfrm>
            <a:off x="449451" y="1053886"/>
            <a:ext cx="6168325" cy="5625881"/>
          </a:xfrm>
        </p:spPr>
        <p:txBody>
          <a:bodyPr>
            <a:normAutofit fontScale="92500" lnSpcReduction="10000"/>
          </a:bodyPr>
          <a:lstStyle/>
          <a:p>
            <a:pPr marL="571500" indent="-571500">
              <a:buFont typeface="+mj-lt"/>
              <a:buAutoNum type="romanUcPeriod"/>
            </a:pPr>
            <a:r>
              <a:rPr lang="en-US" dirty="0"/>
              <a:t>Most cost effective.  Invisible hand steers toward low-carbon economy</a:t>
            </a:r>
          </a:p>
          <a:p>
            <a:pPr marL="571500" indent="-571500">
              <a:buFont typeface="+mj-lt"/>
              <a:buAutoNum type="romanUcPeriod"/>
            </a:pPr>
            <a:r>
              <a:rPr lang="en-US" dirty="0"/>
              <a:t>Carbon price should steadily increase thereby encouraging technology and large-scale infrastructure</a:t>
            </a:r>
          </a:p>
          <a:p>
            <a:pPr marL="571500" indent="-571500">
              <a:buFont typeface="+mj-lt"/>
              <a:buAutoNum type="romanUcPeriod"/>
            </a:pPr>
            <a:r>
              <a:rPr lang="en-US" dirty="0"/>
              <a:t>A robust carbon price will replace the need for regulation</a:t>
            </a:r>
          </a:p>
          <a:p>
            <a:pPr marL="571500" indent="-571500">
              <a:buFont typeface="+mj-lt"/>
              <a:buAutoNum type="romanUcPeriod"/>
            </a:pPr>
            <a:r>
              <a:rPr lang="en-US" dirty="0"/>
              <a:t>To protect U.S. competitiveness include a border adjustment.  Provides incentive for other nations to price carbon.</a:t>
            </a:r>
          </a:p>
          <a:p>
            <a:pPr marL="571500" indent="-571500">
              <a:buFont typeface="+mj-lt"/>
              <a:buAutoNum type="romanUcPeriod"/>
            </a:pPr>
            <a:r>
              <a:rPr lang="en-US" dirty="0"/>
              <a:t>To maintain fairness, return all the money to American people.  Most Americans will receive more dividends than paid in higher energy costs</a:t>
            </a:r>
          </a:p>
        </p:txBody>
      </p:sp>
      <p:pic>
        <p:nvPicPr>
          <p:cNvPr id="6" name="Content Placeholder 5">
            <a:extLst>
              <a:ext uri="{FF2B5EF4-FFF2-40B4-BE49-F238E27FC236}">
                <a16:creationId xmlns:a16="http://schemas.microsoft.com/office/drawing/2014/main" id="{05CBBF72-31F4-4BBA-A707-EE5259DA35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3092" y="883403"/>
            <a:ext cx="5181599" cy="5796365"/>
          </a:xfrm>
        </p:spPr>
      </p:pic>
    </p:spTree>
    <p:extLst>
      <p:ext uri="{BB962C8B-B14F-4D97-AF65-F5344CB8AC3E}">
        <p14:creationId xmlns:p14="http://schemas.microsoft.com/office/powerpoint/2010/main" val="1023666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5B75-0420-4CAD-9A9D-7D6936341254}"/>
              </a:ext>
            </a:extLst>
          </p:cNvPr>
          <p:cNvSpPr>
            <a:spLocks noGrp="1"/>
          </p:cNvSpPr>
          <p:nvPr>
            <p:ph type="title"/>
          </p:nvPr>
        </p:nvSpPr>
        <p:spPr>
          <a:xfrm>
            <a:off x="78658" y="-1"/>
            <a:ext cx="11276730" cy="1032389"/>
          </a:xfrm>
        </p:spPr>
        <p:txBody>
          <a:bodyPr>
            <a:normAutofit/>
          </a:bodyPr>
          <a:lstStyle/>
          <a:p>
            <a:r>
              <a:rPr lang="en-US" b="1" u="sng" dirty="0">
                <a:solidFill>
                  <a:schemeClr val="accent4">
                    <a:lumMod val="60000"/>
                    <a:lumOff val="40000"/>
                  </a:schemeClr>
                </a:solidFill>
              </a:rPr>
              <a:t>No Price on Carbon Dioxide</a:t>
            </a:r>
          </a:p>
        </p:txBody>
      </p:sp>
      <p:pic>
        <p:nvPicPr>
          <p:cNvPr id="14" name="Content Placeholder 13">
            <a:extLst>
              <a:ext uri="{FF2B5EF4-FFF2-40B4-BE49-F238E27FC236}">
                <a16:creationId xmlns:a16="http://schemas.microsoft.com/office/drawing/2014/main" id="{A8CD1568-F0EB-49C2-91DC-D161999B77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7484" y="1032389"/>
            <a:ext cx="9402916" cy="5648630"/>
          </a:xfrm>
        </p:spPr>
      </p:pic>
      <p:pic>
        <p:nvPicPr>
          <p:cNvPr id="18" name="Content Placeholder 17">
            <a:extLst>
              <a:ext uri="{FF2B5EF4-FFF2-40B4-BE49-F238E27FC236}">
                <a16:creationId xmlns:a16="http://schemas.microsoft.com/office/drawing/2014/main" id="{789158D2-B520-496A-8A83-371BFBB04AB2}"/>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9619226" y="1032388"/>
            <a:ext cx="2425290" cy="5648630"/>
          </a:xfrm>
        </p:spPr>
      </p:pic>
    </p:spTree>
    <p:extLst>
      <p:ext uri="{BB962C8B-B14F-4D97-AF65-F5344CB8AC3E}">
        <p14:creationId xmlns:p14="http://schemas.microsoft.com/office/powerpoint/2010/main" val="69049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5B75-0420-4CAD-9A9D-7D6936341254}"/>
              </a:ext>
            </a:extLst>
          </p:cNvPr>
          <p:cNvSpPr>
            <a:spLocks noGrp="1"/>
          </p:cNvSpPr>
          <p:nvPr>
            <p:ph type="title"/>
          </p:nvPr>
        </p:nvSpPr>
        <p:spPr>
          <a:xfrm>
            <a:off x="78658" y="-1"/>
            <a:ext cx="11276730" cy="1032389"/>
          </a:xfrm>
        </p:spPr>
        <p:txBody>
          <a:bodyPr>
            <a:normAutofit/>
          </a:bodyPr>
          <a:lstStyle/>
          <a:p>
            <a:r>
              <a:rPr lang="en-US" b="1" u="sng" dirty="0">
                <a:solidFill>
                  <a:schemeClr val="accent4">
                    <a:lumMod val="60000"/>
                    <a:lumOff val="40000"/>
                  </a:schemeClr>
                </a:solidFill>
              </a:rPr>
              <a:t>$50/Ton Price on Carbon Dioxide</a:t>
            </a:r>
          </a:p>
        </p:txBody>
      </p:sp>
      <p:pic>
        <p:nvPicPr>
          <p:cNvPr id="12" name="Content Placeholder 11">
            <a:extLst>
              <a:ext uri="{FF2B5EF4-FFF2-40B4-BE49-F238E27FC236}">
                <a16:creationId xmlns:a16="http://schemas.microsoft.com/office/drawing/2014/main" id="{4D8DB9FF-0628-48E3-8379-379459E842D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7484" y="1032389"/>
            <a:ext cx="9402916" cy="5648630"/>
          </a:xfrm>
        </p:spPr>
      </p:pic>
      <p:pic>
        <p:nvPicPr>
          <p:cNvPr id="16" name="Content Placeholder 15">
            <a:extLst>
              <a:ext uri="{FF2B5EF4-FFF2-40B4-BE49-F238E27FC236}">
                <a16:creationId xmlns:a16="http://schemas.microsoft.com/office/drawing/2014/main" id="{A2DBE2F3-32DE-4CD5-AA5D-AE38A6F201E2}"/>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9619226" y="1032388"/>
            <a:ext cx="2425290" cy="5648630"/>
          </a:xfrm>
        </p:spPr>
      </p:pic>
    </p:spTree>
    <p:extLst>
      <p:ext uri="{BB962C8B-B14F-4D97-AF65-F5344CB8AC3E}">
        <p14:creationId xmlns:p14="http://schemas.microsoft.com/office/powerpoint/2010/main" val="75054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5B75-0420-4CAD-9A9D-7D6936341254}"/>
              </a:ext>
            </a:extLst>
          </p:cNvPr>
          <p:cNvSpPr>
            <a:spLocks noGrp="1"/>
          </p:cNvSpPr>
          <p:nvPr>
            <p:ph type="title"/>
          </p:nvPr>
        </p:nvSpPr>
        <p:spPr>
          <a:xfrm>
            <a:off x="78658" y="-1"/>
            <a:ext cx="11276730" cy="1032389"/>
          </a:xfrm>
        </p:spPr>
        <p:txBody>
          <a:bodyPr>
            <a:normAutofit/>
          </a:bodyPr>
          <a:lstStyle/>
          <a:p>
            <a:r>
              <a:rPr lang="en-US" b="1" u="sng" dirty="0">
                <a:solidFill>
                  <a:schemeClr val="accent4">
                    <a:lumMod val="60000"/>
                    <a:lumOff val="40000"/>
                  </a:schemeClr>
                </a:solidFill>
              </a:rPr>
              <a:t>$100/Ton Price on Carbon Dioxide</a:t>
            </a:r>
          </a:p>
        </p:txBody>
      </p:sp>
      <p:pic>
        <p:nvPicPr>
          <p:cNvPr id="12" name="Content Placeholder 11">
            <a:extLst>
              <a:ext uri="{FF2B5EF4-FFF2-40B4-BE49-F238E27FC236}">
                <a16:creationId xmlns:a16="http://schemas.microsoft.com/office/drawing/2014/main" id="{F8F9684D-07CA-4FA9-B796-A6CD1271EE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658" y="1032388"/>
            <a:ext cx="9457228" cy="5648629"/>
          </a:xfrm>
        </p:spPr>
      </p:pic>
      <p:pic>
        <p:nvPicPr>
          <p:cNvPr id="16" name="Content Placeholder 15">
            <a:extLst>
              <a:ext uri="{FF2B5EF4-FFF2-40B4-BE49-F238E27FC236}">
                <a16:creationId xmlns:a16="http://schemas.microsoft.com/office/drawing/2014/main" id="{2C012EC4-6621-4A6C-BDA3-97012DCF261C}"/>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9637486" y="1032388"/>
            <a:ext cx="2475856" cy="5648629"/>
          </a:xfrm>
        </p:spPr>
      </p:pic>
    </p:spTree>
    <p:extLst>
      <p:ext uri="{BB962C8B-B14F-4D97-AF65-F5344CB8AC3E}">
        <p14:creationId xmlns:p14="http://schemas.microsoft.com/office/powerpoint/2010/main" val="304439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D9CD-1D6F-4137-8C0F-7874B3C30542}"/>
              </a:ext>
            </a:extLst>
          </p:cNvPr>
          <p:cNvSpPr>
            <a:spLocks noGrp="1"/>
          </p:cNvSpPr>
          <p:nvPr>
            <p:ph type="title"/>
          </p:nvPr>
        </p:nvSpPr>
        <p:spPr>
          <a:xfrm>
            <a:off x="883403" y="149903"/>
            <a:ext cx="10470397" cy="578518"/>
          </a:xfrm>
        </p:spPr>
        <p:txBody>
          <a:bodyPr>
            <a:normAutofit fontScale="90000"/>
          </a:bodyPr>
          <a:lstStyle/>
          <a:p>
            <a:r>
              <a:rPr lang="en-US" b="1" u="sng" dirty="0">
                <a:solidFill>
                  <a:schemeClr val="accent4">
                    <a:lumMod val="60000"/>
                    <a:lumOff val="40000"/>
                  </a:schemeClr>
                </a:solidFill>
              </a:rPr>
              <a:t>There Is No Moral Middle Ground</a:t>
            </a:r>
          </a:p>
        </p:txBody>
      </p:sp>
      <p:pic>
        <p:nvPicPr>
          <p:cNvPr id="7" name="Content Placeholder 6">
            <a:extLst>
              <a:ext uri="{FF2B5EF4-FFF2-40B4-BE49-F238E27FC236}">
                <a16:creationId xmlns:a16="http://schemas.microsoft.com/office/drawing/2014/main" id="{3F22C2A3-EC06-4EE2-BE28-4F8EBD0EC3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3403" y="852408"/>
            <a:ext cx="10470397" cy="5855690"/>
          </a:xfrm>
        </p:spPr>
      </p:pic>
    </p:spTree>
    <p:extLst>
      <p:ext uri="{BB962C8B-B14F-4D97-AF65-F5344CB8AC3E}">
        <p14:creationId xmlns:p14="http://schemas.microsoft.com/office/powerpoint/2010/main" val="644720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9" y="158235"/>
            <a:ext cx="11467268" cy="705365"/>
          </a:xfrm>
        </p:spPr>
        <p:txBody>
          <a:bodyPr>
            <a:normAutofit fontScale="90000"/>
          </a:bodyPr>
          <a:lstStyle/>
          <a:p>
            <a:pPr algn="ctr"/>
            <a:r>
              <a:rPr lang="en-US" sz="4267" dirty="0">
                <a:solidFill>
                  <a:schemeClr val="bg1"/>
                </a:solidFill>
              </a:rPr>
              <a:t> </a:t>
            </a:r>
            <a:r>
              <a:rPr lang="en-US" sz="4900" b="1" u="sng" dirty="0">
                <a:solidFill>
                  <a:schemeClr val="accent4">
                    <a:lumMod val="60000"/>
                    <a:lumOff val="40000"/>
                  </a:schemeClr>
                </a:solidFill>
              </a:rPr>
              <a:t>We Can Still Make a Safe Handoff, If….</a:t>
            </a:r>
          </a:p>
        </p:txBody>
      </p:sp>
      <p:pic>
        <p:nvPicPr>
          <p:cNvPr id="5" name="Picture 4" descr="o-CLIMATE-CHANGE-KIDS-facebook.jpg"/>
          <p:cNvPicPr>
            <a:picLocks noChangeAspect="1"/>
          </p:cNvPicPr>
          <p:nvPr/>
        </p:nvPicPr>
        <p:blipFill>
          <a:blip r:embed="rId3"/>
          <a:stretch>
            <a:fillRect/>
          </a:stretch>
        </p:blipFill>
        <p:spPr>
          <a:xfrm>
            <a:off x="2309247" y="1124262"/>
            <a:ext cx="7020734" cy="5416023"/>
          </a:xfrm>
          <a:prstGeom prst="rect">
            <a:avLst/>
          </a:prstGeom>
        </p:spPr>
      </p:pic>
    </p:spTree>
    <p:extLst>
      <p:ext uri="{BB962C8B-B14F-4D97-AF65-F5344CB8AC3E}">
        <p14:creationId xmlns:p14="http://schemas.microsoft.com/office/powerpoint/2010/main" val="101579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268F-048D-42BA-B93E-9669861157E7}"/>
              </a:ext>
            </a:extLst>
          </p:cNvPr>
          <p:cNvSpPr>
            <a:spLocks noGrp="1"/>
          </p:cNvSpPr>
          <p:nvPr>
            <p:ph type="title"/>
          </p:nvPr>
        </p:nvSpPr>
        <p:spPr>
          <a:xfrm>
            <a:off x="371959" y="1"/>
            <a:ext cx="10981841" cy="1069382"/>
          </a:xfrm>
        </p:spPr>
        <p:txBody>
          <a:bodyPr>
            <a:normAutofit/>
          </a:bodyPr>
          <a:lstStyle/>
          <a:p>
            <a:r>
              <a:rPr lang="en-US" sz="4800" u="sng" dirty="0">
                <a:solidFill>
                  <a:schemeClr val="accent4">
                    <a:lumMod val="60000"/>
                    <a:lumOff val="40000"/>
                  </a:schemeClr>
                </a:solidFill>
              </a:rPr>
              <a:t>CO2 and GHG’s Make the Earth Hotter</a:t>
            </a:r>
          </a:p>
        </p:txBody>
      </p:sp>
      <p:sp>
        <p:nvSpPr>
          <p:cNvPr id="3" name="Content Placeholder 2">
            <a:extLst>
              <a:ext uri="{FF2B5EF4-FFF2-40B4-BE49-F238E27FC236}">
                <a16:creationId xmlns:a16="http://schemas.microsoft.com/office/drawing/2014/main" id="{BF3C20FF-907B-4B58-84DF-E618A554E643}"/>
              </a:ext>
            </a:extLst>
          </p:cNvPr>
          <p:cNvSpPr>
            <a:spLocks noGrp="1"/>
          </p:cNvSpPr>
          <p:nvPr>
            <p:ph sz="half" idx="1"/>
          </p:nvPr>
        </p:nvSpPr>
        <p:spPr>
          <a:xfrm>
            <a:off x="170481" y="1317355"/>
            <a:ext cx="7692326" cy="5253925"/>
          </a:xfrm>
        </p:spPr>
        <p:txBody>
          <a:bodyPr>
            <a:noAutofit/>
          </a:bodyPr>
          <a:lstStyle/>
          <a:p>
            <a:pPr>
              <a:lnSpc>
                <a:spcPct val="100000"/>
              </a:lnSpc>
            </a:pPr>
            <a:r>
              <a:rPr lang="en-US" sz="3600" dirty="0">
                <a:solidFill>
                  <a:schemeClr val="accent4">
                    <a:lumMod val="60000"/>
                    <a:lumOff val="40000"/>
                  </a:schemeClr>
                </a:solidFill>
              </a:rPr>
              <a:t>19 of 20 hottest years occur since 2001 </a:t>
            </a:r>
          </a:p>
          <a:p>
            <a:pPr>
              <a:lnSpc>
                <a:spcPct val="100000"/>
              </a:lnSpc>
            </a:pPr>
            <a:endParaRPr lang="en-US" sz="3600" dirty="0">
              <a:solidFill>
                <a:schemeClr val="accent4">
                  <a:lumMod val="60000"/>
                  <a:lumOff val="40000"/>
                </a:schemeClr>
              </a:solidFill>
            </a:endParaRPr>
          </a:p>
          <a:p>
            <a:r>
              <a:rPr lang="en-US" sz="3600" dirty="0">
                <a:solidFill>
                  <a:schemeClr val="accent4">
                    <a:lumMod val="60000"/>
                    <a:lumOff val="40000"/>
                  </a:schemeClr>
                </a:solidFill>
              </a:rPr>
              <a:t>2019 was the second hottest year; 2016 the hottest </a:t>
            </a:r>
          </a:p>
          <a:p>
            <a:pPr marL="0" indent="0">
              <a:buNone/>
            </a:pPr>
            <a:endParaRPr lang="en-US" sz="3600" dirty="0">
              <a:solidFill>
                <a:schemeClr val="accent4">
                  <a:lumMod val="60000"/>
                  <a:lumOff val="40000"/>
                </a:schemeClr>
              </a:solidFill>
            </a:endParaRPr>
          </a:p>
          <a:p>
            <a:r>
              <a:rPr lang="en-US" sz="3600" dirty="0">
                <a:solidFill>
                  <a:schemeClr val="accent4">
                    <a:lumMod val="60000"/>
                    <a:lumOff val="40000"/>
                  </a:schemeClr>
                </a:solidFill>
              </a:rPr>
              <a:t> A 35 year old has never experienced a month with a cooler average temperature than the average of the twentieth century.  (424 months)</a:t>
            </a:r>
          </a:p>
        </p:txBody>
      </p:sp>
      <p:pic>
        <p:nvPicPr>
          <p:cNvPr id="6" name="Content Placeholder 5">
            <a:extLst>
              <a:ext uri="{FF2B5EF4-FFF2-40B4-BE49-F238E27FC236}">
                <a16:creationId xmlns:a16="http://schemas.microsoft.com/office/drawing/2014/main" id="{B1C9D85F-5EC3-4ADA-BC7F-C3E622018A4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88637" y="1193369"/>
            <a:ext cx="4132882" cy="5377912"/>
          </a:xfrm>
        </p:spPr>
      </p:pic>
      <p:sp>
        <p:nvSpPr>
          <p:cNvPr id="8" name="Rectangle: Rounded Corners 7">
            <a:extLst>
              <a:ext uri="{FF2B5EF4-FFF2-40B4-BE49-F238E27FC236}">
                <a16:creationId xmlns:a16="http://schemas.microsoft.com/office/drawing/2014/main" id="{8D58CAB3-F8C5-4DA8-9407-3B7F2C1DC665}"/>
              </a:ext>
            </a:extLst>
          </p:cNvPr>
          <p:cNvSpPr/>
          <p:nvPr/>
        </p:nvSpPr>
        <p:spPr>
          <a:xfrm>
            <a:off x="7997127" y="6168325"/>
            <a:ext cx="1193370" cy="40295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1850</a:t>
            </a:r>
          </a:p>
        </p:txBody>
      </p:sp>
      <p:sp>
        <p:nvSpPr>
          <p:cNvPr id="9" name="Rectangle: Rounded Corners 8">
            <a:extLst>
              <a:ext uri="{FF2B5EF4-FFF2-40B4-BE49-F238E27FC236}">
                <a16:creationId xmlns:a16="http://schemas.microsoft.com/office/drawing/2014/main" id="{15C30E67-E438-4DAF-BD00-D59F26589BB0}"/>
              </a:ext>
            </a:extLst>
          </p:cNvPr>
          <p:cNvSpPr/>
          <p:nvPr/>
        </p:nvSpPr>
        <p:spPr>
          <a:xfrm>
            <a:off x="10740325" y="1193368"/>
            <a:ext cx="1146873" cy="41845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2017</a:t>
            </a:r>
          </a:p>
        </p:txBody>
      </p:sp>
    </p:spTree>
    <p:extLst>
      <p:ext uri="{BB962C8B-B14F-4D97-AF65-F5344CB8AC3E}">
        <p14:creationId xmlns:p14="http://schemas.microsoft.com/office/powerpoint/2010/main" val="2938922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C796-44A9-4FC1-A78C-582B3605AC7C}"/>
              </a:ext>
            </a:extLst>
          </p:cNvPr>
          <p:cNvSpPr>
            <a:spLocks noGrp="1"/>
          </p:cNvSpPr>
          <p:nvPr>
            <p:ph type="title"/>
          </p:nvPr>
        </p:nvSpPr>
        <p:spPr>
          <a:xfrm>
            <a:off x="464234" y="0"/>
            <a:ext cx="4182717" cy="1087370"/>
          </a:xfrm>
        </p:spPr>
        <p:txBody>
          <a:bodyPr>
            <a:normAutofit/>
          </a:bodyPr>
          <a:lstStyle/>
          <a:p>
            <a:r>
              <a:rPr lang="en-US" b="1" u="sng" dirty="0">
                <a:solidFill>
                  <a:schemeClr val="accent4">
                    <a:lumMod val="60000"/>
                    <a:lumOff val="40000"/>
                  </a:schemeClr>
                </a:solidFill>
              </a:rPr>
              <a:t>If there exists…</a:t>
            </a:r>
          </a:p>
        </p:txBody>
      </p:sp>
      <p:sp>
        <p:nvSpPr>
          <p:cNvPr id="3" name="Content Placeholder 2">
            <a:extLst>
              <a:ext uri="{FF2B5EF4-FFF2-40B4-BE49-F238E27FC236}">
                <a16:creationId xmlns:a16="http://schemas.microsoft.com/office/drawing/2014/main" id="{4A7AE690-8B71-4CAD-ADE5-CED54FE0ADDD}"/>
              </a:ext>
            </a:extLst>
          </p:cNvPr>
          <p:cNvSpPr>
            <a:spLocks noGrp="1"/>
          </p:cNvSpPr>
          <p:nvPr>
            <p:ph sz="half" idx="1"/>
          </p:nvPr>
        </p:nvSpPr>
        <p:spPr>
          <a:xfrm>
            <a:off x="365760" y="1285461"/>
            <a:ext cx="3877200" cy="4891502"/>
          </a:xfrm>
          <a:ln w="28575">
            <a:noFill/>
          </a:ln>
        </p:spPr>
        <p:txBody>
          <a:bodyPr>
            <a:noAutofit/>
          </a:bodyPr>
          <a:lstStyle/>
          <a:p>
            <a:r>
              <a:rPr lang="en-US" b="1" u="sng" dirty="0">
                <a:solidFill>
                  <a:schemeClr val="accent4">
                    <a:lumMod val="60000"/>
                    <a:lumOff val="40000"/>
                  </a:schemeClr>
                </a:solidFill>
                <a:latin typeface="+mj-lt"/>
              </a:rPr>
              <a:t>More People Who Get It</a:t>
            </a: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r>
              <a:rPr lang="en-US" b="1" u="sng" dirty="0">
                <a:solidFill>
                  <a:schemeClr val="accent4">
                    <a:lumMod val="60000"/>
                    <a:lumOff val="40000"/>
                  </a:schemeClr>
                </a:solidFill>
                <a:latin typeface="+mj-lt"/>
              </a:rPr>
              <a:t>Courage to Speak</a:t>
            </a:r>
            <a:endParaRPr lang="en-US" b="1" dirty="0">
              <a:solidFill>
                <a:schemeClr val="accent4">
                  <a:lumMod val="60000"/>
                  <a:lumOff val="40000"/>
                </a:schemeClr>
              </a:solidFill>
              <a:latin typeface="+mj-lt"/>
            </a:endParaRPr>
          </a:p>
          <a:p>
            <a:endParaRPr lang="en-US" b="1" dirty="0">
              <a:solidFill>
                <a:schemeClr val="accent4">
                  <a:lumMod val="60000"/>
                  <a:lumOff val="40000"/>
                </a:schemeClr>
              </a:solidFill>
            </a:endParaRPr>
          </a:p>
          <a:p>
            <a:endParaRPr lang="en-US" b="1" dirty="0">
              <a:solidFill>
                <a:schemeClr val="accent4">
                  <a:lumMod val="60000"/>
                  <a:lumOff val="40000"/>
                </a:schemeClr>
              </a:solidFill>
            </a:endParaRPr>
          </a:p>
          <a:p>
            <a:r>
              <a:rPr lang="en-US" b="1" dirty="0">
                <a:solidFill>
                  <a:schemeClr val="accent4">
                    <a:lumMod val="60000"/>
                    <a:lumOff val="40000"/>
                  </a:schemeClr>
                </a:solidFill>
                <a:latin typeface="+mj-lt"/>
              </a:rPr>
              <a:t>Members of Congress,         A President,                 Who Will Vote a Bill,  </a:t>
            </a:r>
            <a:r>
              <a:rPr lang="en-US" b="1" u="sng" dirty="0">
                <a:solidFill>
                  <a:schemeClr val="accent4">
                    <a:lumMod val="60000"/>
                    <a:lumOff val="40000"/>
                  </a:schemeClr>
                </a:solidFill>
                <a:latin typeface="+mj-lt"/>
              </a:rPr>
              <a:t>into </a:t>
            </a:r>
            <a:r>
              <a:rPr lang="en-US" sz="4000" b="1" u="sng" dirty="0">
                <a:solidFill>
                  <a:schemeClr val="accent4">
                    <a:lumMod val="60000"/>
                    <a:lumOff val="40000"/>
                  </a:schemeClr>
                </a:solidFill>
                <a:latin typeface="+mj-lt"/>
              </a:rPr>
              <a:t>Law</a:t>
            </a:r>
          </a:p>
        </p:txBody>
      </p:sp>
      <p:sp>
        <p:nvSpPr>
          <p:cNvPr id="4" name="Content Placeholder 3">
            <a:extLst>
              <a:ext uri="{FF2B5EF4-FFF2-40B4-BE49-F238E27FC236}">
                <a16:creationId xmlns:a16="http://schemas.microsoft.com/office/drawing/2014/main" id="{B90404B0-5AA4-4703-8F17-1237429ACF89}"/>
              </a:ext>
            </a:extLst>
          </p:cNvPr>
          <p:cNvSpPr>
            <a:spLocks noGrp="1"/>
          </p:cNvSpPr>
          <p:nvPr>
            <p:ph sz="half" idx="2"/>
          </p:nvPr>
        </p:nvSpPr>
        <p:spPr>
          <a:xfrm>
            <a:off x="5685183" y="1285461"/>
            <a:ext cx="5976730" cy="5207413"/>
          </a:xfrm>
        </p:spPr>
        <p:txBody>
          <a:bodyPr>
            <a:normAutofit/>
          </a:bodyPr>
          <a:lstStyle/>
          <a:p>
            <a:pPr marL="0" indent="0">
              <a:buNone/>
            </a:pPr>
            <a:r>
              <a:rPr lang="en-US" dirty="0"/>
              <a:t>	</a:t>
            </a:r>
            <a:endParaRPr lang="en-US" sz="3200" dirty="0"/>
          </a:p>
        </p:txBody>
      </p:sp>
      <p:pic>
        <p:nvPicPr>
          <p:cNvPr id="8" name="Picture 7">
            <a:extLst>
              <a:ext uri="{FF2B5EF4-FFF2-40B4-BE49-F238E27FC236}">
                <a16:creationId xmlns:a16="http://schemas.microsoft.com/office/drawing/2014/main" id="{B3679B09-8C5C-426E-BF57-993EC5BE0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256" y="365127"/>
            <a:ext cx="3497551" cy="2129126"/>
          </a:xfrm>
          <a:prstGeom prst="rect">
            <a:avLst/>
          </a:prstGeom>
        </p:spPr>
      </p:pic>
      <p:pic>
        <p:nvPicPr>
          <p:cNvPr id="18" name="Picture 17">
            <a:extLst>
              <a:ext uri="{FF2B5EF4-FFF2-40B4-BE49-F238E27FC236}">
                <a16:creationId xmlns:a16="http://schemas.microsoft.com/office/drawing/2014/main" id="{EE2D81B6-835D-402E-B72D-BA6758B66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1286" y="4182256"/>
            <a:ext cx="2675783" cy="2508709"/>
          </a:xfrm>
          <a:prstGeom prst="rect">
            <a:avLst/>
          </a:prstGeom>
        </p:spPr>
      </p:pic>
      <p:sp>
        <p:nvSpPr>
          <p:cNvPr id="19" name="Speech Bubble: Rectangle with Corners Rounded 18">
            <a:extLst>
              <a:ext uri="{FF2B5EF4-FFF2-40B4-BE49-F238E27FC236}">
                <a16:creationId xmlns:a16="http://schemas.microsoft.com/office/drawing/2014/main" id="{C9D21F7F-7517-480E-A02A-D2B88E94D91E}"/>
              </a:ext>
            </a:extLst>
          </p:cNvPr>
          <p:cNvSpPr/>
          <p:nvPr/>
        </p:nvSpPr>
        <p:spPr>
          <a:xfrm>
            <a:off x="7545051" y="215739"/>
            <a:ext cx="3192904" cy="1020199"/>
          </a:xfrm>
          <a:prstGeom prst="wedgeRoundRectCallout">
            <a:avLst>
              <a:gd name="adj1" fmla="val -86091"/>
              <a:gd name="adj2" fmla="val 80132"/>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 Voting to </a:t>
            </a:r>
          </a:p>
          <a:p>
            <a:pPr algn="ctr"/>
            <a:r>
              <a:rPr lang="en-US" sz="2800" b="1" dirty="0">
                <a:solidFill>
                  <a:schemeClr val="tx1"/>
                </a:solidFill>
              </a:rPr>
              <a:t>Save My Kids</a:t>
            </a:r>
          </a:p>
        </p:txBody>
      </p:sp>
      <p:sp>
        <p:nvSpPr>
          <p:cNvPr id="9" name="Oval 8">
            <a:extLst>
              <a:ext uri="{FF2B5EF4-FFF2-40B4-BE49-F238E27FC236}">
                <a16:creationId xmlns:a16="http://schemas.microsoft.com/office/drawing/2014/main" id="{24FEFBB0-5D7C-47C2-8F05-5DAFED64E334}"/>
              </a:ext>
            </a:extLst>
          </p:cNvPr>
          <p:cNvSpPr/>
          <p:nvPr/>
        </p:nvSpPr>
        <p:spPr>
          <a:xfrm>
            <a:off x="10621108" y="5131874"/>
            <a:ext cx="1040805" cy="81875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HR 763</a:t>
            </a:r>
          </a:p>
        </p:txBody>
      </p:sp>
      <p:pic>
        <p:nvPicPr>
          <p:cNvPr id="10" name="Picture 9">
            <a:extLst>
              <a:ext uri="{FF2B5EF4-FFF2-40B4-BE49-F238E27FC236}">
                <a16:creationId xmlns:a16="http://schemas.microsoft.com/office/drawing/2014/main" id="{57550325-4BCE-4B67-88D7-0B324FE01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454" y="2623165"/>
            <a:ext cx="4246536" cy="2661757"/>
          </a:xfrm>
          <a:prstGeom prst="rect">
            <a:avLst/>
          </a:prstGeom>
        </p:spPr>
      </p:pic>
    </p:spTree>
    <p:extLst>
      <p:ext uri="{BB962C8B-B14F-4D97-AF65-F5344CB8AC3E}">
        <p14:creationId xmlns:p14="http://schemas.microsoft.com/office/powerpoint/2010/main" val="1166916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F8A2-6A75-48DC-938F-77A76A49D12F}"/>
              </a:ext>
            </a:extLst>
          </p:cNvPr>
          <p:cNvSpPr>
            <a:spLocks noGrp="1"/>
          </p:cNvSpPr>
          <p:nvPr>
            <p:ph type="title"/>
          </p:nvPr>
        </p:nvSpPr>
        <p:spPr>
          <a:xfrm>
            <a:off x="424070" y="232117"/>
            <a:ext cx="7883208" cy="1188720"/>
          </a:xfrm>
        </p:spPr>
        <p:txBody>
          <a:bodyPr>
            <a:normAutofit fontScale="90000"/>
          </a:bodyPr>
          <a:lstStyle/>
          <a:p>
            <a:pPr lvl="0">
              <a:lnSpc>
                <a:spcPct val="70000"/>
              </a:lnSpc>
              <a:spcBef>
                <a:spcPts val="0"/>
              </a:spcBef>
            </a:pPr>
            <a:br>
              <a:rPr lang="en-US" b="1" u="sng" dirty="0">
                <a:solidFill>
                  <a:schemeClr val="accent4">
                    <a:lumMod val="60000"/>
                    <a:lumOff val="40000"/>
                  </a:schemeClr>
                </a:solidFill>
              </a:rPr>
            </a:br>
            <a:r>
              <a:rPr lang="en-US" b="1" u="sng" dirty="0">
                <a:solidFill>
                  <a:schemeClr val="accent4">
                    <a:lumMod val="60000"/>
                    <a:lumOff val="40000"/>
                  </a:schemeClr>
                </a:solidFill>
              </a:rPr>
              <a:t>House Bill H. R. 763</a:t>
            </a:r>
            <a:br>
              <a:rPr lang="en-US" b="1" u="sng" dirty="0">
                <a:solidFill>
                  <a:schemeClr val="accent4">
                    <a:lumMod val="60000"/>
                    <a:lumOff val="40000"/>
                  </a:schemeClr>
                </a:solidFill>
              </a:rPr>
            </a:br>
            <a:r>
              <a:rPr lang="en-US" b="1" dirty="0">
                <a:solidFill>
                  <a:schemeClr val="accent4">
                    <a:lumMod val="60000"/>
                    <a:lumOff val="40000"/>
                  </a:schemeClr>
                </a:solidFill>
              </a:rPr>
              <a:t>  </a:t>
            </a:r>
            <a:r>
              <a:rPr lang="en-US" sz="3100" b="1" u="sng" dirty="0">
                <a:solidFill>
                  <a:schemeClr val="accent4">
                    <a:lumMod val="60000"/>
                    <a:lumOff val="40000"/>
                  </a:schemeClr>
                </a:solidFill>
              </a:rPr>
              <a:t>80</a:t>
            </a:r>
            <a:r>
              <a:rPr lang="en-US" sz="3100" u="sng" dirty="0">
                <a:solidFill>
                  <a:srgbClr val="FFC000">
                    <a:lumMod val="60000"/>
                    <a:lumOff val="40000"/>
                  </a:srgbClr>
                </a:solidFill>
                <a:latin typeface="Calibri" panose="020F0502020204030204"/>
                <a:ea typeface="+mn-ea"/>
                <a:cs typeface="+mn-cs"/>
              </a:rPr>
              <a:t> Democratic and 1 Republican sponsors</a:t>
            </a:r>
            <a:br>
              <a:rPr lang="en-US" sz="3100" u="sng" dirty="0">
                <a:solidFill>
                  <a:srgbClr val="FFC000">
                    <a:lumMod val="60000"/>
                    <a:lumOff val="40000"/>
                  </a:srgbClr>
                </a:solidFill>
                <a:latin typeface="Calibri" panose="020F0502020204030204"/>
                <a:ea typeface="+mn-ea"/>
                <a:cs typeface="+mn-cs"/>
              </a:rPr>
            </a:br>
            <a:endParaRPr lang="en-US" sz="3100" b="1" u="sng" dirty="0">
              <a:solidFill>
                <a:schemeClr val="accent4">
                  <a:lumMod val="60000"/>
                  <a:lumOff val="40000"/>
                </a:schemeClr>
              </a:solidFill>
            </a:endParaRPr>
          </a:p>
        </p:txBody>
      </p:sp>
      <p:pic>
        <p:nvPicPr>
          <p:cNvPr id="6" name="Content Placeholder 5">
            <a:extLst>
              <a:ext uri="{FF2B5EF4-FFF2-40B4-BE49-F238E27FC236}">
                <a16:creationId xmlns:a16="http://schemas.microsoft.com/office/drawing/2014/main" id="{7F040360-0E47-4E36-8FDF-7E5140AA776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07278" y="414997"/>
            <a:ext cx="3460651" cy="2198078"/>
          </a:xfrm>
        </p:spPr>
      </p:pic>
      <p:sp>
        <p:nvSpPr>
          <p:cNvPr id="4" name="Content Placeholder 3">
            <a:extLst>
              <a:ext uri="{FF2B5EF4-FFF2-40B4-BE49-F238E27FC236}">
                <a16:creationId xmlns:a16="http://schemas.microsoft.com/office/drawing/2014/main" id="{8C1184DF-DC49-4BFD-8B4E-DA6A37314CD1}"/>
              </a:ext>
            </a:extLst>
          </p:cNvPr>
          <p:cNvSpPr>
            <a:spLocks noGrp="1"/>
          </p:cNvSpPr>
          <p:nvPr>
            <p:ph sz="half" idx="2"/>
          </p:nvPr>
        </p:nvSpPr>
        <p:spPr>
          <a:xfrm>
            <a:off x="424071" y="1230923"/>
            <a:ext cx="10295512" cy="5394960"/>
          </a:xfrm>
        </p:spPr>
        <p:txBody>
          <a:bodyPr>
            <a:noAutofit/>
          </a:bodyPr>
          <a:lstStyle/>
          <a:p>
            <a:pPr>
              <a:lnSpc>
                <a:spcPct val="70000"/>
              </a:lnSpc>
              <a:spcBef>
                <a:spcPts val="600"/>
              </a:spcBef>
            </a:pPr>
            <a:endParaRPr lang="en-US" sz="3200" dirty="0">
              <a:solidFill>
                <a:schemeClr val="accent4">
                  <a:lumMod val="60000"/>
                  <a:lumOff val="40000"/>
                </a:schemeClr>
              </a:solidFill>
            </a:endParaRPr>
          </a:p>
          <a:p>
            <a:pPr>
              <a:lnSpc>
                <a:spcPct val="70000"/>
              </a:lnSpc>
              <a:spcBef>
                <a:spcPts val="600"/>
              </a:spcBef>
            </a:pPr>
            <a:endParaRPr lang="en-US" sz="3200" dirty="0">
              <a:solidFill>
                <a:schemeClr val="accent4">
                  <a:lumMod val="60000"/>
                  <a:lumOff val="40000"/>
                </a:schemeClr>
              </a:solidFill>
            </a:endParaRPr>
          </a:p>
          <a:p>
            <a:pPr>
              <a:lnSpc>
                <a:spcPct val="70000"/>
              </a:lnSpc>
              <a:spcBef>
                <a:spcPts val="600"/>
              </a:spcBef>
            </a:pPr>
            <a:r>
              <a:rPr lang="en-US" sz="3200" dirty="0">
                <a:solidFill>
                  <a:schemeClr val="accent4">
                    <a:lumMod val="60000"/>
                    <a:lumOff val="40000"/>
                  </a:schemeClr>
                </a:solidFill>
              </a:rPr>
              <a:t>Carbon price at $15/ton CO2 equivalent</a:t>
            </a:r>
          </a:p>
          <a:p>
            <a:pPr marL="0" indent="0">
              <a:lnSpc>
                <a:spcPct val="70000"/>
              </a:lnSpc>
              <a:spcBef>
                <a:spcPts val="600"/>
              </a:spcBef>
              <a:buNone/>
            </a:pPr>
            <a:r>
              <a:rPr lang="en-US" sz="3200" dirty="0">
                <a:solidFill>
                  <a:schemeClr val="accent4">
                    <a:lumMod val="60000"/>
                    <a:lumOff val="40000"/>
                  </a:schemeClr>
                </a:solidFill>
              </a:rPr>
              <a:t> </a:t>
            </a:r>
          </a:p>
          <a:p>
            <a:pPr>
              <a:lnSpc>
                <a:spcPct val="70000"/>
              </a:lnSpc>
              <a:spcBef>
                <a:spcPts val="600"/>
              </a:spcBef>
            </a:pPr>
            <a:r>
              <a:rPr lang="en-US" sz="3200" dirty="0">
                <a:solidFill>
                  <a:schemeClr val="accent4">
                    <a:lumMod val="60000"/>
                    <a:lumOff val="40000"/>
                  </a:schemeClr>
                </a:solidFill>
              </a:rPr>
              <a:t>Increases $10/ton each year</a:t>
            </a:r>
          </a:p>
          <a:p>
            <a:pPr marL="0" indent="0">
              <a:lnSpc>
                <a:spcPct val="70000"/>
              </a:lnSpc>
              <a:spcBef>
                <a:spcPts val="600"/>
              </a:spcBef>
              <a:buNone/>
            </a:pPr>
            <a:r>
              <a:rPr lang="en-US" sz="3200" dirty="0">
                <a:solidFill>
                  <a:schemeClr val="accent4">
                    <a:lumMod val="60000"/>
                    <a:lumOff val="40000"/>
                  </a:schemeClr>
                </a:solidFill>
              </a:rPr>
              <a:t> </a:t>
            </a:r>
          </a:p>
          <a:p>
            <a:pPr>
              <a:lnSpc>
                <a:spcPct val="70000"/>
              </a:lnSpc>
              <a:spcBef>
                <a:spcPts val="600"/>
              </a:spcBef>
            </a:pPr>
            <a:r>
              <a:rPr lang="en-US" sz="3200" dirty="0">
                <a:solidFill>
                  <a:schemeClr val="accent4">
                    <a:lumMod val="60000"/>
                    <a:lumOff val="40000"/>
                  </a:schemeClr>
                </a:solidFill>
              </a:rPr>
              <a:t>All net revenue allocated as a monthly dividend.</a:t>
            </a:r>
          </a:p>
          <a:p>
            <a:pPr>
              <a:lnSpc>
                <a:spcPct val="70000"/>
              </a:lnSpc>
              <a:spcBef>
                <a:spcPts val="600"/>
              </a:spcBef>
            </a:pPr>
            <a:endParaRPr lang="en-US" sz="3200" dirty="0">
              <a:solidFill>
                <a:schemeClr val="accent4">
                  <a:lumMod val="60000"/>
                  <a:lumOff val="40000"/>
                </a:schemeClr>
              </a:solidFill>
            </a:endParaRPr>
          </a:p>
          <a:p>
            <a:pPr>
              <a:lnSpc>
                <a:spcPct val="70000"/>
              </a:lnSpc>
              <a:spcBef>
                <a:spcPts val="600"/>
              </a:spcBef>
            </a:pPr>
            <a:r>
              <a:rPr lang="en-US" sz="3200" dirty="0">
                <a:solidFill>
                  <a:schemeClr val="accent4">
                    <a:lumMod val="60000"/>
                    <a:lumOff val="40000"/>
                  </a:schemeClr>
                </a:solidFill>
              </a:rPr>
              <a:t>There is a border adjustment.</a:t>
            </a:r>
          </a:p>
          <a:p>
            <a:pPr>
              <a:lnSpc>
                <a:spcPct val="70000"/>
              </a:lnSpc>
              <a:spcBef>
                <a:spcPts val="600"/>
              </a:spcBef>
            </a:pPr>
            <a:endParaRPr lang="en-US" sz="3200" dirty="0">
              <a:solidFill>
                <a:schemeClr val="accent4">
                  <a:lumMod val="60000"/>
                  <a:lumOff val="40000"/>
                </a:schemeClr>
              </a:solidFill>
            </a:endParaRPr>
          </a:p>
          <a:p>
            <a:pPr>
              <a:lnSpc>
                <a:spcPct val="70000"/>
              </a:lnSpc>
              <a:spcBef>
                <a:spcPts val="600"/>
              </a:spcBef>
            </a:pPr>
            <a:r>
              <a:rPr lang="en-US" sz="3200" dirty="0">
                <a:solidFill>
                  <a:schemeClr val="accent4">
                    <a:lumMod val="60000"/>
                    <a:lumOff val="40000"/>
                  </a:schemeClr>
                </a:solidFill>
              </a:rPr>
              <a:t>The target is 90% reduction by 2050.</a:t>
            </a:r>
          </a:p>
        </p:txBody>
      </p:sp>
      <p:sp>
        <p:nvSpPr>
          <p:cNvPr id="3" name="Rectangle 2">
            <a:extLst>
              <a:ext uri="{FF2B5EF4-FFF2-40B4-BE49-F238E27FC236}">
                <a16:creationId xmlns:a16="http://schemas.microsoft.com/office/drawing/2014/main" id="{9F3BE659-00F0-41C8-84E0-39489C2A313D}"/>
              </a:ext>
            </a:extLst>
          </p:cNvPr>
          <p:cNvSpPr/>
          <p:nvPr/>
        </p:nvSpPr>
        <p:spPr>
          <a:xfrm>
            <a:off x="8307278" y="2613075"/>
            <a:ext cx="3460650" cy="45459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H.R. 763</a:t>
            </a:r>
          </a:p>
        </p:txBody>
      </p:sp>
    </p:spTree>
    <p:extLst>
      <p:ext uri="{BB962C8B-B14F-4D97-AF65-F5344CB8AC3E}">
        <p14:creationId xmlns:p14="http://schemas.microsoft.com/office/powerpoint/2010/main" val="1764688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5E7A745-4914-4A60-91E5-933AEEB13AB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 y="2743200"/>
            <a:ext cx="12191999" cy="4114799"/>
          </a:xfrm>
        </p:spPr>
      </p:pic>
      <p:pic>
        <p:nvPicPr>
          <p:cNvPr id="8" name="Picture 7">
            <a:extLst>
              <a:ext uri="{FF2B5EF4-FFF2-40B4-BE49-F238E27FC236}">
                <a16:creationId xmlns:a16="http://schemas.microsoft.com/office/drawing/2014/main" id="{40D00486-4969-4EB8-BBFB-121EC2D18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0"/>
            <a:ext cx="6096001" cy="2743200"/>
          </a:xfrm>
          <a:prstGeom prst="rect">
            <a:avLst/>
          </a:prstGeom>
        </p:spPr>
      </p:pic>
      <p:pic>
        <p:nvPicPr>
          <p:cNvPr id="10" name="Picture 9">
            <a:extLst>
              <a:ext uri="{FF2B5EF4-FFF2-40B4-BE49-F238E27FC236}">
                <a16:creationId xmlns:a16="http://schemas.microsoft.com/office/drawing/2014/main" id="{614A8FA3-D612-4DB8-A964-DDBF09DB5E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6116793" cy="2743199"/>
          </a:xfrm>
          <a:prstGeom prst="rect">
            <a:avLst/>
          </a:prstGeom>
        </p:spPr>
      </p:pic>
    </p:spTree>
    <p:extLst>
      <p:ext uri="{BB962C8B-B14F-4D97-AF65-F5344CB8AC3E}">
        <p14:creationId xmlns:p14="http://schemas.microsoft.com/office/powerpoint/2010/main" val="2607386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8AFF8D-FB65-4E50-A182-C125D5827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Arrow: Down 3">
            <a:extLst>
              <a:ext uri="{FF2B5EF4-FFF2-40B4-BE49-F238E27FC236}">
                <a16:creationId xmlns:a16="http://schemas.microsoft.com/office/drawing/2014/main" id="{E8E94EB5-308B-493D-9E78-6ACCDB8B0255}"/>
              </a:ext>
            </a:extLst>
          </p:cNvPr>
          <p:cNvSpPr/>
          <p:nvPr/>
        </p:nvSpPr>
        <p:spPr>
          <a:xfrm>
            <a:off x="5138057" y="658893"/>
            <a:ext cx="537029" cy="971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3CD0A81-87BC-4183-A645-F96D8417CCAB}"/>
              </a:ext>
            </a:extLst>
          </p:cNvPr>
          <p:cNvSpPr txBox="1"/>
          <p:nvPr/>
        </p:nvSpPr>
        <p:spPr>
          <a:xfrm flipH="1">
            <a:off x="5303520" y="1630680"/>
            <a:ext cx="2179319" cy="523220"/>
          </a:xfrm>
          <a:prstGeom prst="rect">
            <a:avLst/>
          </a:prstGeom>
          <a:noFill/>
        </p:spPr>
        <p:txBody>
          <a:bodyPr wrap="square" rtlCol="0">
            <a:spAutoFit/>
          </a:bodyPr>
          <a:lstStyle/>
          <a:p>
            <a:r>
              <a:rPr lang="en-US" sz="2800" dirty="0">
                <a:solidFill>
                  <a:schemeClr val="accent4">
                    <a:lumMod val="60000"/>
                    <a:lumOff val="40000"/>
                  </a:schemeClr>
                </a:solidFill>
              </a:rPr>
              <a:t>sapiens</a:t>
            </a:r>
          </a:p>
        </p:txBody>
      </p:sp>
    </p:spTree>
    <p:extLst>
      <p:ext uri="{BB962C8B-B14F-4D97-AF65-F5344CB8AC3E}">
        <p14:creationId xmlns:p14="http://schemas.microsoft.com/office/powerpoint/2010/main" val="1019780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8780-F66D-40C5-8BE8-26CCFBA63130}"/>
              </a:ext>
            </a:extLst>
          </p:cNvPr>
          <p:cNvSpPr>
            <a:spLocks noGrp="1"/>
          </p:cNvSpPr>
          <p:nvPr>
            <p:ph type="title"/>
          </p:nvPr>
        </p:nvSpPr>
        <p:spPr>
          <a:xfrm>
            <a:off x="253218" y="147711"/>
            <a:ext cx="11523182" cy="770466"/>
          </a:xfrm>
        </p:spPr>
        <p:txBody>
          <a:bodyPr>
            <a:normAutofit fontScale="90000"/>
          </a:bodyPr>
          <a:lstStyle/>
          <a:p>
            <a:r>
              <a:rPr lang="en-US" b="1" u="sng" dirty="0">
                <a:solidFill>
                  <a:schemeClr val="accent4">
                    <a:lumMod val="60000"/>
                    <a:lumOff val="40000"/>
                  </a:schemeClr>
                </a:solidFill>
              </a:rPr>
              <a:t>Carbon we must NOT burn to stay below 2 degrees </a:t>
            </a:r>
            <a:endParaRPr lang="en-US" u="sng" dirty="0">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68E2904F-0B9A-4E32-B5D4-8BD70056830F}"/>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F6379B32-3ECE-42B2-BCBA-3FEB7ED41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8" y="1167617"/>
            <a:ext cx="11685564" cy="5330547"/>
          </a:xfrm>
          <a:prstGeom prst="rect">
            <a:avLst/>
          </a:prstGeom>
        </p:spPr>
      </p:pic>
      <p:sp>
        <p:nvSpPr>
          <p:cNvPr id="4" name="TextBox 3">
            <a:extLst>
              <a:ext uri="{FF2B5EF4-FFF2-40B4-BE49-F238E27FC236}">
                <a16:creationId xmlns:a16="http://schemas.microsoft.com/office/drawing/2014/main" id="{5ACF580A-351E-493C-9CAC-547DDDBBA8E1}"/>
              </a:ext>
            </a:extLst>
          </p:cNvPr>
          <p:cNvSpPr txBox="1"/>
          <p:nvPr/>
        </p:nvSpPr>
        <p:spPr>
          <a:xfrm>
            <a:off x="5176911" y="2588455"/>
            <a:ext cx="1603717" cy="369332"/>
          </a:xfrm>
          <a:prstGeom prst="rect">
            <a:avLst/>
          </a:prstGeom>
          <a:noFill/>
        </p:spPr>
        <p:txBody>
          <a:bodyPr wrap="square" rtlCol="0">
            <a:spAutoFit/>
          </a:bodyPr>
          <a:lstStyle/>
          <a:p>
            <a:r>
              <a:rPr lang="en-US" b="1" i="1" dirty="0"/>
              <a:t>The Guardian</a:t>
            </a:r>
          </a:p>
        </p:txBody>
      </p:sp>
    </p:spTree>
    <p:extLst>
      <p:ext uri="{BB962C8B-B14F-4D97-AF65-F5344CB8AC3E}">
        <p14:creationId xmlns:p14="http://schemas.microsoft.com/office/powerpoint/2010/main" val="60818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96E9-44CC-45E0-BA79-733C9240ED18}"/>
              </a:ext>
            </a:extLst>
          </p:cNvPr>
          <p:cNvSpPr>
            <a:spLocks noGrp="1"/>
          </p:cNvSpPr>
          <p:nvPr>
            <p:ph type="title"/>
          </p:nvPr>
        </p:nvSpPr>
        <p:spPr>
          <a:xfrm>
            <a:off x="838200" y="1"/>
            <a:ext cx="10515600" cy="1737402"/>
          </a:xfrm>
        </p:spPr>
        <p:txBody>
          <a:bodyPr>
            <a:normAutofit/>
          </a:bodyPr>
          <a:lstStyle/>
          <a:p>
            <a:pPr algn="ctr"/>
            <a:r>
              <a:rPr lang="en-US" b="1" u="sng" dirty="0">
                <a:solidFill>
                  <a:schemeClr val="accent4">
                    <a:lumMod val="60000"/>
                    <a:lumOff val="40000"/>
                  </a:schemeClr>
                </a:solidFill>
              </a:rPr>
              <a:t>These Organizations Say: </a:t>
            </a:r>
            <a:br>
              <a:rPr lang="en-US" b="1" u="sng" dirty="0">
                <a:solidFill>
                  <a:schemeClr val="accent4">
                    <a:lumMod val="60000"/>
                    <a:lumOff val="40000"/>
                  </a:schemeClr>
                </a:solidFill>
              </a:rPr>
            </a:br>
            <a:r>
              <a:rPr lang="en-US" b="1" u="sng" dirty="0">
                <a:solidFill>
                  <a:schemeClr val="accent4">
                    <a:lumMod val="60000"/>
                    <a:lumOff val="40000"/>
                  </a:schemeClr>
                </a:solidFill>
              </a:rPr>
              <a:t>Climate Change – A Threat to a Livable Earth</a:t>
            </a:r>
          </a:p>
        </p:txBody>
      </p:sp>
      <p:pic>
        <p:nvPicPr>
          <p:cNvPr id="10" name="Picture 9">
            <a:extLst>
              <a:ext uri="{FF2B5EF4-FFF2-40B4-BE49-F238E27FC236}">
                <a16:creationId xmlns:a16="http://schemas.microsoft.com/office/drawing/2014/main" id="{5CE19D51-CFA0-48B9-8EDC-6330ED1ED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148" y="4368993"/>
            <a:ext cx="2321169" cy="1867279"/>
          </a:xfrm>
          <a:prstGeom prst="rect">
            <a:avLst/>
          </a:prstGeom>
        </p:spPr>
      </p:pic>
      <p:pic>
        <p:nvPicPr>
          <p:cNvPr id="12" name="Picture 11">
            <a:extLst>
              <a:ext uri="{FF2B5EF4-FFF2-40B4-BE49-F238E27FC236}">
                <a16:creationId xmlns:a16="http://schemas.microsoft.com/office/drawing/2014/main" id="{CD05EF46-6416-4D14-9A76-DB3AC3C1F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206" y="4368993"/>
            <a:ext cx="2194560" cy="1867279"/>
          </a:xfrm>
          <a:prstGeom prst="rect">
            <a:avLst/>
          </a:prstGeom>
        </p:spPr>
      </p:pic>
      <p:sp>
        <p:nvSpPr>
          <p:cNvPr id="13" name="TextBox 12">
            <a:extLst>
              <a:ext uri="{FF2B5EF4-FFF2-40B4-BE49-F238E27FC236}">
                <a16:creationId xmlns:a16="http://schemas.microsoft.com/office/drawing/2014/main" id="{E4440E92-9FC2-4734-AC4F-0A59DA3ABB30}"/>
              </a:ext>
            </a:extLst>
          </p:cNvPr>
          <p:cNvSpPr txBox="1"/>
          <p:nvPr/>
        </p:nvSpPr>
        <p:spPr>
          <a:xfrm>
            <a:off x="633046" y="3821764"/>
            <a:ext cx="4720831" cy="369332"/>
          </a:xfrm>
          <a:prstGeom prst="rect">
            <a:avLst/>
          </a:prstGeom>
          <a:noFill/>
        </p:spPr>
        <p:txBody>
          <a:bodyPr wrap="square" rtlCol="0">
            <a:spAutoFit/>
          </a:bodyPr>
          <a:lstStyle/>
          <a:p>
            <a:r>
              <a:rPr lang="en-US" dirty="0">
                <a:solidFill>
                  <a:schemeClr val="bg1"/>
                </a:solidFill>
              </a:rPr>
              <a:t>National Aeronautics and Space Administration</a:t>
            </a:r>
            <a:endParaRPr lang="en-US" dirty="0"/>
          </a:p>
        </p:txBody>
      </p:sp>
      <p:sp>
        <p:nvSpPr>
          <p:cNvPr id="14" name="TextBox 13">
            <a:extLst>
              <a:ext uri="{FF2B5EF4-FFF2-40B4-BE49-F238E27FC236}">
                <a16:creationId xmlns:a16="http://schemas.microsoft.com/office/drawing/2014/main" id="{C2E0C370-0271-47E6-B253-B53EF52D7141}"/>
              </a:ext>
            </a:extLst>
          </p:cNvPr>
          <p:cNvSpPr txBox="1"/>
          <p:nvPr/>
        </p:nvSpPr>
        <p:spPr>
          <a:xfrm>
            <a:off x="633045" y="6236272"/>
            <a:ext cx="5211163" cy="369332"/>
          </a:xfrm>
          <a:prstGeom prst="rect">
            <a:avLst/>
          </a:prstGeom>
          <a:noFill/>
        </p:spPr>
        <p:txBody>
          <a:bodyPr wrap="square" rtlCol="0">
            <a:spAutoFit/>
          </a:bodyPr>
          <a:lstStyle/>
          <a:p>
            <a:r>
              <a:rPr lang="en-US" dirty="0">
                <a:solidFill>
                  <a:schemeClr val="bg1"/>
                </a:solidFill>
              </a:rPr>
              <a:t>National Oceanic and Atmospheric Administration</a:t>
            </a:r>
          </a:p>
        </p:txBody>
      </p:sp>
      <p:sp>
        <p:nvSpPr>
          <p:cNvPr id="15" name="TextBox 14">
            <a:extLst>
              <a:ext uri="{FF2B5EF4-FFF2-40B4-BE49-F238E27FC236}">
                <a16:creationId xmlns:a16="http://schemas.microsoft.com/office/drawing/2014/main" id="{27ED45C3-7C51-44C2-8723-6A6400434161}"/>
              </a:ext>
            </a:extLst>
          </p:cNvPr>
          <p:cNvSpPr txBox="1"/>
          <p:nvPr/>
        </p:nvSpPr>
        <p:spPr>
          <a:xfrm>
            <a:off x="6949440" y="3821764"/>
            <a:ext cx="3286540" cy="369332"/>
          </a:xfrm>
          <a:prstGeom prst="rect">
            <a:avLst/>
          </a:prstGeom>
          <a:noFill/>
        </p:spPr>
        <p:txBody>
          <a:bodyPr wrap="square" rtlCol="0">
            <a:spAutoFit/>
          </a:bodyPr>
          <a:lstStyle/>
          <a:p>
            <a:r>
              <a:rPr lang="en-US" dirty="0">
                <a:solidFill>
                  <a:schemeClr val="bg1"/>
                </a:solidFill>
              </a:rPr>
              <a:t>American Meteorological Society</a:t>
            </a:r>
          </a:p>
        </p:txBody>
      </p:sp>
      <p:sp>
        <p:nvSpPr>
          <p:cNvPr id="16" name="TextBox 15">
            <a:extLst>
              <a:ext uri="{FF2B5EF4-FFF2-40B4-BE49-F238E27FC236}">
                <a16:creationId xmlns:a16="http://schemas.microsoft.com/office/drawing/2014/main" id="{FE0B10FE-0D70-47B5-8FC6-AA7D4E24B0C9}"/>
              </a:ext>
            </a:extLst>
          </p:cNvPr>
          <p:cNvSpPr txBox="1"/>
          <p:nvPr/>
        </p:nvSpPr>
        <p:spPr>
          <a:xfrm>
            <a:off x="7174523" y="6236272"/>
            <a:ext cx="3188064" cy="369332"/>
          </a:xfrm>
          <a:prstGeom prst="rect">
            <a:avLst/>
          </a:prstGeom>
          <a:noFill/>
        </p:spPr>
        <p:txBody>
          <a:bodyPr wrap="square" rtlCol="0">
            <a:spAutoFit/>
          </a:bodyPr>
          <a:lstStyle/>
          <a:p>
            <a:r>
              <a:rPr lang="en-US" dirty="0">
                <a:solidFill>
                  <a:schemeClr val="bg1"/>
                </a:solidFill>
              </a:rPr>
              <a:t>National Academy of Sciences</a:t>
            </a:r>
          </a:p>
        </p:txBody>
      </p:sp>
      <p:pic>
        <p:nvPicPr>
          <p:cNvPr id="18" name="Picture 17">
            <a:extLst>
              <a:ext uri="{FF2B5EF4-FFF2-40B4-BE49-F238E27FC236}">
                <a16:creationId xmlns:a16="http://schemas.microsoft.com/office/drawing/2014/main" id="{BE56E311-FC74-4B7B-8F0C-FD4D30A35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3206" y="1967707"/>
            <a:ext cx="2194560" cy="1737402"/>
          </a:xfrm>
          <a:prstGeom prst="rect">
            <a:avLst/>
          </a:prstGeom>
        </p:spPr>
      </p:pic>
      <p:pic>
        <p:nvPicPr>
          <p:cNvPr id="20" name="Picture 19">
            <a:extLst>
              <a:ext uri="{FF2B5EF4-FFF2-40B4-BE49-F238E27FC236}">
                <a16:creationId xmlns:a16="http://schemas.microsoft.com/office/drawing/2014/main" id="{22C565DE-5086-4B42-AB8B-11AAAD010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2148" y="1967707"/>
            <a:ext cx="2194560" cy="1737402"/>
          </a:xfrm>
          <a:prstGeom prst="rect">
            <a:avLst/>
          </a:prstGeom>
        </p:spPr>
      </p:pic>
    </p:spTree>
    <p:extLst>
      <p:ext uri="{BB962C8B-B14F-4D97-AF65-F5344CB8AC3E}">
        <p14:creationId xmlns:p14="http://schemas.microsoft.com/office/powerpoint/2010/main" val="199081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38067-6351-4CEA-AAAE-8D63C0F33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1" y="211015"/>
            <a:ext cx="11690251" cy="6414868"/>
          </a:xfrm>
          <a:prstGeom prst="rect">
            <a:avLst/>
          </a:prstGeom>
        </p:spPr>
      </p:pic>
    </p:spTree>
    <p:extLst>
      <p:ext uri="{BB962C8B-B14F-4D97-AF65-F5344CB8AC3E}">
        <p14:creationId xmlns:p14="http://schemas.microsoft.com/office/powerpoint/2010/main" val="407912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59EB-B724-4A68-A68A-4E4961029ED3}"/>
              </a:ext>
            </a:extLst>
          </p:cNvPr>
          <p:cNvSpPr>
            <a:spLocks noGrp="1"/>
          </p:cNvSpPr>
          <p:nvPr>
            <p:ph type="title"/>
          </p:nvPr>
        </p:nvSpPr>
        <p:spPr>
          <a:xfrm>
            <a:off x="371061" y="416631"/>
            <a:ext cx="6586330" cy="1524711"/>
          </a:xfrm>
        </p:spPr>
        <p:txBody>
          <a:bodyPr>
            <a:normAutofit fontScale="90000"/>
          </a:bodyPr>
          <a:lstStyle/>
          <a:p>
            <a:br>
              <a:rPr lang="en-US" b="1" u="sng" dirty="0"/>
            </a:br>
            <a:r>
              <a:rPr lang="en-US" b="1" u="sng" dirty="0">
                <a:solidFill>
                  <a:schemeClr val="accent4">
                    <a:lumMod val="60000"/>
                    <a:lumOff val="40000"/>
                  </a:schemeClr>
                </a:solidFill>
              </a:rPr>
              <a:t>Intergovernmental Panel on Climate Change</a:t>
            </a:r>
            <a:br>
              <a:rPr lang="en-US" b="1" u="sng" dirty="0">
                <a:solidFill>
                  <a:schemeClr val="accent4">
                    <a:lumMod val="60000"/>
                    <a:lumOff val="40000"/>
                  </a:schemeClr>
                </a:solidFill>
              </a:rPr>
            </a:br>
            <a:r>
              <a:rPr lang="en-US" sz="3600" b="1" i="1" dirty="0">
                <a:solidFill>
                  <a:schemeClr val="accent4">
                    <a:lumMod val="60000"/>
                    <a:lumOff val="40000"/>
                  </a:schemeClr>
                </a:solidFill>
              </a:rPr>
              <a:t>Special Report – 2018</a:t>
            </a:r>
            <a:br>
              <a:rPr lang="en-US" sz="3600" b="1" i="1" dirty="0">
                <a:solidFill>
                  <a:schemeClr val="accent4">
                    <a:lumMod val="60000"/>
                    <a:lumOff val="40000"/>
                  </a:schemeClr>
                </a:solidFill>
              </a:rPr>
            </a:br>
            <a:endParaRPr lang="en-US" sz="3600" b="1" i="1" dirty="0">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018CB448-98CB-4E91-B4A8-F55D8A9E027D}"/>
              </a:ext>
            </a:extLst>
          </p:cNvPr>
          <p:cNvSpPr>
            <a:spLocks noGrp="1"/>
          </p:cNvSpPr>
          <p:nvPr>
            <p:ph idx="1"/>
          </p:nvPr>
        </p:nvSpPr>
        <p:spPr>
          <a:xfrm>
            <a:off x="238539" y="2180492"/>
            <a:ext cx="11747135" cy="4432343"/>
          </a:xfrm>
          <a:ln w="38100">
            <a:solidFill>
              <a:schemeClr val="accent4">
                <a:lumMod val="60000"/>
                <a:lumOff val="40000"/>
              </a:schemeClr>
            </a:solidFill>
          </a:ln>
        </p:spPr>
        <p:txBody>
          <a:bodyPr>
            <a:normAutofit/>
          </a:bodyPr>
          <a:lstStyle/>
          <a:p>
            <a:pPr marL="0" indent="0">
              <a:lnSpc>
                <a:spcPct val="100000"/>
              </a:lnSpc>
              <a:buNone/>
            </a:pPr>
            <a:endParaRPr lang="en-US" dirty="0"/>
          </a:p>
          <a:p>
            <a:pPr marL="0" indent="0" algn="ctr">
              <a:buNone/>
            </a:pPr>
            <a:r>
              <a:rPr lang="en-US" sz="4800" dirty="0">
                <a:solidFill>
                  <a:schemeClr val="accent4">
                    <a:lumMod val="60000"/>
                    <a:lumOff val="40000"/>
                  </a:schemeClr>
                </a:solidFill>
                <a:latin typeface="+mj-lt"/>
              </a:rPr>
              <a:t>Capping at </a:t>
            </a:r>
            <a:r>
              <a:rPr lang="en-US" sz="4800" u="sng" dirty="0">
                <a:solidFill>
                  <a:schemeClr val="accent4">
                    <a:lumMod val="60000"/>
                    <a:lumOff val="40000"/>
                  </a:schemeClr>
                </a:solidFill>
                <a:latin typeface="+mj-lt"/>
              </a:rPr>
              <a:t>1.5°C</a:t>
            </a:r>
            <a:r>
              <a:rPr lang="en-US" sz="4800" dirty="0">
                <a:solidFill>
                  <a:schemeClr val="accent4">
                    <a:lumMod val="60000"/>
                    <a:lumOff val="40000"/>
                  </a:schemeClr>
                </a:solidFill>
                <a:latin typeface="+mj-lt"/>
              </a:rPr>
              <a:t>  </a:t>
            </a:r>
          </a:p>
          <a:p>
            <a:pPr marL="0" indent="0" algn="ctr">
              <a:buNone/>
            </a:pPr>
            <a:r>
              <a:rPr lang="en-US" sz="4800" dirty="0">
                <a:solidFill>
                  <a:schemeClr val="accent4">
                    <a:lumMod val="60000"/>
                    <a:lumOff val="40000"/>
                  </a:schemeClr>
                </a:solidFill>
                <a:latin typeface="+mj-lt"/>
              </a:rPr>
              <a:t>will require a reduction </a:t>
            </a:r>
          </a:p>
          <a:p>
            <a:pPr marL="0" indent="0" algn="ctr">
              <a:buNone/>
            </a:pPr>
            <a:r>
              <a:rPr lang="en-US" sz="4800" dirty="0">
                <a:solidFill>
                  <a:schemeClr val="accent4">
                    <a:lumMod val="60000"/>
                    <a:lumOff val="40000"/>
                  </a:schemeClr>
                </a:solidFill>
                <a:latin typeface="+mj-lt"/>
              </a:rPr>
              <a:t>in global greenhouse gas emissions </a:t>
            </a:r>
          </a:p>
          <a:p>
            <a:pPr marL="0" indent="0" algn="ctr">
              <a:buNone/>
            </a:pPr>
            <a:r>
              <a:rPr lang="en-US" sz="4800" dirty="0">
                <a:solidFill>
                  <a:schemeClr val="accent4">
                    <a:lumMod val="60000"/>
                    <a:lumOff val="40000"/>
                  </a:schemeClr>
                </a:solidFill>
                <a:latin typeface="+mj-lt"/>
              </a:rPr>
              <a:t>   to near </a:t>
            </a:r>
            <a:r>
              <a:rPr lang="en-US" sz="4800" u="sng" dirty="0">
                <a:solidFill>
                  <a:schemeClr val="accent4">
                    <a:lumMod val="60000"/>
                    <a:lumOff val="40000"/>
                  </a:schemeClr>
                </a:solidFill>
                <a:latin typeface="+mj-lt"/>
              </a:rPr>
              <a:t>zero by 2050</a:t>
            </a:r>
            <a:r>
              <a:rPr lang="en-US" sz="4800" dirty="0">
                <a:solidFill>
                  <a:schemeClr val="accent4">
                    <a:lumMod val="60000"/>
                    <a:lumOff val="40000"/>
                  </a:schemeClr>
                </a:solidFill>
                <a:latin typeface="+mj-lt"/>
              </a:rPr>
              <a:t>.</a:t>
            </a:r>
          </a:p>
          <a:p>
            <a:endParaRPr lang="en-US" dirty="0"/>
          </a:p>
        </p:txBody>
      </p:sp>
      <p:pic>
        <p:nvPicPr>
          <p:cNvPr id="12" name="Picture 11">
            <a:extLst>
              <a:ext uri="{FF2B5EF4-FFF2-40B4-BE49-F238E27FC236}">
                <a16:creationId xmlns:a16="http://schemas.microsoft.com/office/drawing/2014/main" id="{005E1850-4FAA-4337-8D6B-6D0BD9223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504" y="416631"/>
            <a:ext cx="3260034" cy="1524711"/>
          </a:xfrm>
          <a:prstGeom prst="rect">
            <a:avLst/>
          </a:prstGeom>
        </p:spPr>
      </p:pic>
    </p:spTree>
    <p:extLst>
      <p:ext uri="{BB962C8B-B14F-4D97-AF65-F5344CB8AC3E}">
        <p14:creationId xmlns:p14="http://schemas.microsoft.com/office/powerpoint/2010/main" val="71908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986DF-E379-4BA9-8FE8-6387787EA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78" y="185979"/>
            <a:ext cx="11809708" cy="6462793"/>
          </a:xfrm>
          <a:prstGeom prst="rect">
            <a:avLst/>
          </a:prstGeom>
        </p:spPr>
      </p:pic>
    </p:spTree>
    <p:extLst>
      <p:ext uri="{BB962C8B-B14F-4D97-AF65-F5344CB8AC3E}">
        <p14:creationId xmlns:p14="http://schemas.microsoft.com/office/powerpoint/2010/main" val="145628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78989-F872-4A4E-A5BC-19E4F1A85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24" y="282389"/>
            <a:ext cx="11483788" cy="6185648"/>
          </a:xfrm>
          <a:prstGeom prst="rect">
            <a:avLst/>
          </a:prstGeom>
          <a:ln w="28575">
            <a:solidFill>
              <a:schemeClr val="accent6">
                <a:lumMod val="75000"/>
              </a:schemeClr>
            </a:solidFill>
          </a:ln>
        </p:spPr>
      </p:pic>
    </p:spTree>
    <p:extLst>
      <p:ext uri="{BB962C8B-B14F-4D97-AF65-F5344CB8AC3E}">
        <p14:creationId xmlns:p14="http://schemas.microsoft.com/office/powerpoint/2010/main" val="8213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01270-F133-4A2F-B4DA-61452E56D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35" y="132522"/>
            <a:ext cx="11794435" cy="6546573"/>
          </a:xfrm>
          <a:prstGeom prst="rect">
            <a:avLst/>
          </a:prstGeom>
          <a:ln w="28575">
            <a:solidFill>
              <a:schemeClr val="accent2">
                <a:lumMod val="75000"/>
              </a:schemeClr>
            </a:solidFill>
          </a:ln>
        </p:spPr>
      </p:pic>
    </p:spTree>
    <p:extLst>
      <p:ext uri="{BB962C8B-B14F-4D97-AF65-F5344CB8AC3E}">
        <p14:creationId xmlns:p14="http://schemas.microsoft.com/office/powerpoint/2010/main" val="2816176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20094</TotalTime>
  <Words>2509</Words>
  <Application>Microsoft Office PowerPoint</Application>
  <PresentationFormat>Widescreen</PresentationFormat>
  <Paragraphs>185</Paragraphs>
  <Slides>34</Slides>
  <Notes>34</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CO2 and GHG’s Make the Earth Hotter</vt:lpstr>
      <vt:lpstr>These Organizations Say:  Climate Change – A Threat to a Livable Earth</vt:lpstr>
      <vt:lpstr>PowerPoint Presentation</vt:lpstr>
      <vt:lpstr> Intergovernmental Panel on Climate Change Special Report – 2018 </vt:lpstr>
      <vt:lpstr>PowerPoint Presentation</vt:lpstr>
      <vt:lpstr>PowerPoint Presentation</vt:lpstr>
      <vt:lpstr>PowerPoint Presentation</vt:lpstr>
      <vt:lpstr>One Nation Declines to Help</vt:lpstr>
      <vt:lpstr>PowerPoint Presentation</vt:lpstr>
      <vt:lpstr>Our Emissions Harm Our Neighbors </vt:lpstr>
      <vt:lpstr>Ministry Table Approves  Climate Response</vt:lpstr>
      <vt:lpstr>Individual Action We Can Take</vt:lpstr>
      <vt:lpstr>“We Need A Law.  Stop Carbon Emissions.”</vt:lpstr>
      <vt:lpstr>What Is Missing?</vt:lpstr>
      <vt:lpstr>PowerPoint Presentation</vt:lpstr>
      <vt:lpstr>PowerPoint Presentation</vt:lpstr>
      <vt:lpstr>What Is Missing?</vt:lpstr>
      <vt:lpstr>Unified Voices in Action – Citizens Climate Lobby</vt:lpstr>
      <vt:lpstr>PowerPoint Presentation</vt:lpstr>
      <vt:lpstr>PowerPoint Presentation</vt:lpstr>
      <vt:lpstr>PowerPoint Presentation</vt:lpstr>
      <vt:lpstr>Economist Support a Carbon Tax</vt:lpstr>
      <vt:lpstr>No Price on Carbon Dioxide</vt:lpstr>
      <vt:lpstr>$50/Ton Price on Carbon Dioxide</vt:lpstr>
      <vt:lpstr>$100/Ton Price on Carbon Dioxide</vt:lpstr>
      <vt:lpstr>There Is No Moral Middle Ground</vt:lpstr>
      <vt:lpstr> We Can Still Make a Safe Handoff, If….</vt:lpstr>
      <vt:lpstr>If there exists…</vt:lpstr>
      <vt:lpstr> House Bill H. R. 763   80 Democratic and 1 Republican sponsors </vt:lpstr>
      <vt:lpstr>PowerPoint Presentation</vt:lpstr>
      <vt:lpstr>PowerPoint Presentation</vt:lpstr>
      <vt:lpstr>Carbon we must NOT burn to stay below 2 degrees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 Accords</dc:title>
  <dc:creator>Owner</dc:creator>
  <cp:lastModifiedBy>kenneth</cp:lastModifiedBy>
  <cp:revision>842</cp:revision>
  <cp:lastPrinted>2020-05-17T13:56:40Z</cp:lastPrinted>
  <dcterms:created xsi:type="dcterms:W3CDTF">2017-06-19T16:18:01Z</dcterms:created>
  <dcterms:modified xsi:type="dcterms:W3CDTF">2020-05-17T17:11:38Z</dcterms:modified>
</cp:coreProperties>
</file>